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HK Grotesk Bold" charset="1" panose="00000800000000000000"/>
      <p:regular r:id="rId31"/>
    </p:embeddedFont>
    <p:embeddedFont>
      <p:font typeface="HK Grotesk" charset="1" panose="00000500000000000000"/>
      <p:regular r:id="rId32"/>
    </p:embeddedFont>
    <p:embeddedFont>
      <p:font typeface="Open Sans" charset="1" panose="020B0606030504020204"/>
      <p:regular r:id="rId33"/>
    </p:embeddedFont>
    <p:embeddedFont>
      <p:font typeface="Open Sans Bold" charset="1" panose="020B0806030504020204"/>
      <p:regular r:id="rId34"/>
    </p:embeddedFont>
    <p:embeddedFont>
      <p:font typeface="Poppins" charset="1" panose="00000500000000000000"/>
      <p:regular r:id="rId35"/>
    </p:embeddedFont>
    <p:embeddedFont>
      <p:font typeface="Poppins Bold" charset="1" panose="00000800000000000000"/>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jpe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1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 Id="rId5" Target="../media/image18.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18.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18.jpe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18.jpeg" Type="http://schemas.openxmlformats.org/officeDocument/2006/relationships/image"/><Relationship Id="rId4" Target="../media/image28.jpeg" Type="http://schemas.openxmlformats.org/officeDocument/2006/relationships/image"/><Relationship Id="rId5" Target="../media/image29.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3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37.svg" Type="http://schemas.openxmlformats.org/officeDocument/2006/relationships/image"/><Relationship Id="rId4" Target="../media/image38.png" Type="http://schemas.openxmlformats.org/officeDocument/2006/relationships/image"/><Relationship Id="rId5" Target="../media/image39.svg" Type="http://schemas.openxmlformats.org/officeDocument/2006/relationships/image"/><Relationship Id="rId6" Target="../media/image40.png" Type="http://schemas.openxmlformats.org/officeDocument/2006/relationships/image"/><Relationship Id="rId7" Target="../media/image41.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jpeg" Type="http://schemas.openxmlformats.org/officeDocument/2006/relationships/image"/><Relationship Id="rId4" Target="../media/image15.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199" t="-980" r="-333" b="-28837"/>
            </a:stretch>
          </a:blipFill>
        </p:spPr>
      </p:sp>
      <p:sp>
        <p:nvSpPr>
          <p:cNvPr name="AutoShape 3" id="3"/>
          <p:cNvSpPr/>
          <p:nvPr/>
        </p:nvSpPr>
        <p:spPr>
          <a:xfrm flipH="true">
            <a:off x="9950542" y="6135292"/>
            <a:ext cx="8337458" cy="19050"/>
          </a:xfrm>
          <a:prstGeom prst="line">
            <a:avLst/>
          </a:prstGeom>
          <a:ln cap="flat" w="28575">
            <a:solidFill>
              <a:srgbClr val="2B2928"/>
            </a:solidFill>
            <a:prstDash val="solid"/>
            <a:headEnd type="none" len="sm" w="sm"/>
            <a:tailEnd type="none" len="sm" w="sm"/>
          </a:ln>
        </p:spPr>
      </p:sp>
      <p:grpSp>
        <p:nvGrpSpPr>
          <p:cNvPr name="Group 4" id="4"/>
          <p:cNvGrpSpPr/>
          <p:nvPr/>
        </p:nvGrpSpPr>
        <p:grpSpPr>
          <a:xfrm rot="0">
            <a:off x="9721902" y="5925701"/>
            <a:ext cx="457281" cy="45728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37C"/>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1196440" y="-950692"/>
            <a:ext cx="20680881" cy="13752786"/>
          </a:xfrm>
          <a:custGeom>
            <a:avLst/>
            <a:gdLst/>
            <a:ahLst/>
            <a:cxnLst/>
            <a:rect r="r" b="b" t="t" l="l"/>
            <a:pathLst>
              <a:path h="13752786" w="20680881">
                <a:moveTo>
                  <a:pt x="0" y="0"/>
                </a:moveTo>
                <a:lnTo>
                  <a:pt x="20680880" y="0"/>
                </a:lnTo>
                <a:lnTo>
                  <a:pt x="20680880" y="13752786"/>
                </a:lnTo>
                <a:lnTo>
                  <a:pt x="0" y="13752786"/>
                </a:lnTo>
                <a:lnTo>
                  <a:pt x="0" y="0"/>
                </a:lnTo>
                <a:close/>
              </a:path>
            </a:pathLst>
          </a:custGeom>
          <a:blipFill>
            <a:blip r:embed="rId3">
              <a:alphaModFix amt="16000"/>
            </a:blip>
            <a:stretch>
              <a:fillRect l="0" t="0" r="0" b="0"/>
            </a:stretch>
          </a:blipFill>
        </p:spPr>
      </p:sp>
      <p:sp>
        <p:nvSpPr>
          <p:cNvPr name="Freeform 8" id="8"/>
          <p:cNvSpPr/>
          <p:nvPr/>
        </p:nvSpPr>
        <p:spPr>
          <a:xfrm flipH="false" flipV="false" rot="0">
            <a:off x="13290160" y="8813856"/>
            <a:ext cx="1175797" cy="1175797"/>
          </a:xfrm>
          <a:custGeom>
            <a:avLst/>
            <a:gdLst/>
            <a:ahLst/>
            <a:cxnLst/>
            <a:rect r="r" b="b" t="t" l="l"/>
            <a:pathLst>
              <a:path h="1175797" w="1175797">
                <a:moveTo>
                  <a:pt x="0" y="0"/>
                </a:moveTo>
                <a:lnTo>
                  <a:pt x="1175797" y="0"/>
                </a:lnTo>
                <a:lnTo>
                  <a:pt x="1175797" y="1175797"/>
                </a:lnTo>
                <a:lnTo>
                  <a:pt x="0" y="1175797"/>
                </a:lnTo>
                <a:lnTo>
                  <a:pt x="0" y="0"/>
                </a:lnTo>
                <a:close/>
              </a:path>
            </a:pathLst>
          </a:custGeom>
          <a:blipFill>
            <a:blip r:embed="rId4"/>
            <a:stretch>
              <a:fillRect l="0" t="0" r="0" b="0"/>
            </a:stretch>
          </a:blipFill>
        </p:spPr>
      </p:sp>
      <p:sp>
        <p:nvSpPr>
          <p:cNvPr name="TextBox 9" id="9"/>
          <p:cNvSpPr txBox="true"/>
          <p:nvPr/>
        </p:nvSpPr>
        <p:spPr>
          <a:xfrm rot="0">
            <a:off x="769240" y="1426385"/>
            <a:ext cx="8004489" cy="6886156"/>
          </a:xfrm>
          <a:prstGeom prst="rect">
            <a:avLst/>
          </a:prstGeom>
        </p:spPr>
        <p:txBody>
          <a:bodyPr anchor="t" rtlCol="false" tIns="0" lIns="0" bIns="0" rIns="0">
            <a:spAutoFit/>
          </a:bodyPr>
          <a:lstStyle/>
          <a:p>
            <a:pPr algn="l">
              <a:lnSpc>
                <a:spcPts val="10843"/>
              </a:lnSpc>
            </a:pPr>
            <a:r>
              <a:rPr lang="en-US" sz="9595" b="true">
                <a:solidFill>
                  <a:srgbClr val="004AAD"/>
                </a:solidFill>
                <a:latin typeface="HK Grotesk Bold"/>
                <a:ea typeface="HK Grotesk Bold"/>
                <a:cs typeface="HK Grotesk Bold"/>
                <a:sym typeface="HK Grotesk Bold"/>
              </a:rPr>
              <a:t>ADAPTAÇÃO ESCOLAR NA PERSPECTIVA DO AEE</a:t>
            </a:r>
          </a:p>
          <a:p>
            <a:pPr algn="l">
              <a:lnSpc>
                <a:spcPts val="10843"/>
              </a:lnSpc>
            </a:pPr>
          </a:p>
        </p:txBody>
      </p:sp>
      <p:sp>
        <p:nvSpPr>
          <p:cNvPr name="TextBox 10" id="10"/>
          <p:cNvSpPr txBox="true"/>
          <p:nvPr/>
        </p:nvSpPr>
        <p:spPr>
          <a:xfrm rot="0">
            <a:off x="14465957" y="9481991"/>
            <a:ext cx="3446336" cy="364208"/>
          </a:xfrm>
          <a:prstGeom prst="rect">
            <a:avLst/>
          </a:prstGeom>
        </p:spPr>
        <p:txBody>
          <a:bodyPr anchor="t" rtlCol="false" tIns="0" lIns="0" bIns="0" rIns="0">
            <a:spAutoFit/>
          </a:bodyPr>
          <a:lstStyle/>
          <a:p>
            <a:pPr algn="l">
              <a:lnSpc>
                <a:spcPts val="2580"/>
              </a:lnSpc>
            </a:pPr>
            <a:r>
              <a:rPr lang="en-US" sz="3146">
                <a:solidFill>
                  <a:srgbClr val="2B2928"/>
                </a:solidFill>
                <a:latin typeface="HK Grotesk"/>
                <a:ea typeface="HK Grotesk"/>
                <a:cs typeface="HK Grotesk"/>
                <a:sym typeface="HK Grotesk"/>
              </a:rPr>
              <a:t>@aeeketlycristinne</a:t>
            </a:r>
          </a:p>
        </p:txBody>
      </p:sp>
      <p:sp>
        <p:nvSpPr>
          <p:cNvPr name="TextBox 11" id="11"/>
          <p:cNvSpPr txBox="true"/>
          <p:nvPr/>
        </p:nvSpPr>
        <p:spPr>
          <a:xfrm rot="0">
            <a:off x="769240" y="8136568"/>
            <a:ext cx="11575097" cy="875819"/>
          </a:xfrm>
          <a:prstGeom prst="rect">
            <a:avLst/>
          </a:prstGeom>
        </p:spPr>
        <p:txBody>
          <a:bodyPr anchor="t" rtlCol="false" tIns="0" lIns="0" bIns="0" rIns="0">
            <a:spAutoFit/>
          </a:bodyPr>
          <a:lstStyle/>
          <a:p>
            <a:pPr algn="l">
              <a:lnSpc>
                <a:spcPts val="3363"/>
              </a:lnSpc>
            </a:pPr>
            <a:r>
              <a:rPr lang="en-US" sz="3737" spc="328">
                <a:solidFill>
                  <a:srgbClr val="2B2928"/>
                </a:solidFill>
                <a:latin typeface="HK Grotesk"/>
                <a:ea typeface="HK Grotesk"/>
                <a:cs typeface="HK Grotesk"/>
                <a:sym typeface="HK Grotesk"/>
              </a:rPr>
              <a:t>PROFISSIONAIS QUE</a:t>
            </a:r>
            <a:r>
              <a:rPr lang="en-US" sz="3737" spc="328">
                <a:solidFill>
                  <a:srgbClr val="2B2928"/>
                </a:solidFill>
                <a:latin typeface="HK Grotesk"/>
                <a:ea typeface="HK Grotesk"/>
                <a:cs typeface="HK Grotesk"/>
                <a:sym typeface="HK Grotesk"/>
              </a:rPr>
              <a:t> fazem acontecer.</a:t>
            </a:r>
          </a:p>
          <a:p>
            <a:pPr algn="l">
              <a:lnSpc>
                <a:spcPts val="3363"/>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88427" y="2057400"/>
            <a:ext cx="6912864" cy="8229600"/>
          </a:xfrm>
          <a:custGeom>
            <a:avLst/>
            <a:gdLst/>
            <a:ahLst/>
            <a:cxnLst/>
            <a:rect r="r" b="b" t="t" l="l"/>
            <a:pathLst>
              <a:path h="8229600" w="6912864">
                <a:moveTo>
                  <a:pt x="0" y="0"/>
                </a:moveTo>
                <a:lnTo>
                  <a:pt x="6912864" y="0"/>
                </a:lnTo>
                <a:lnTo>
                  <a:pt x="6912864" y="8229600"/>
                </a:lnTo>
                <a:lnTo>
                  <a:pt x="0" y="8229600"/>
                </a:lnTo>
                <a:lnTo>
                  <a:pt x="0" y="0"/>
                </a:lnTo>
                <a:close/>
              </a:path>
            </a:pathLst>
          </a:custGeom>
          <a:blipFill>
            <a:blip r:embed="rId2">
              <a:alphaModFix amt="55000"/>
            </a:blip>
            <a:stretch>
              <a:fillRect l="0" t="0" r="0" b="0"/>
            </a:stretch>
          </a:blipFill>
        </p:spPr>
      </p:sp>
      <p:sp>
        <p:nvSpPr>
          <p:cNvPr name="Freeform 3" id="3"/>
          <p:cNvSpPr/>
          <p:nvPr/>
        </p:nvSpPr>
        <p:spPr>
          <a:xfrm flipH="false" flipV="false" rot="-5400000">
            <a:off x="15061069" y="7833946"/>
            <a:ext cx="2314575" cy="2848708"/>
          </a:xfrm>
          <a:custGeom>
            <a:avLst/>
            <a:gdLst/>
            <a:ahLst/>
            <a:cxnLst/>
            <a:rect r="r" b="b" t="t" l="l"/>
            <a:pathLst>
              <a:path h="2848708" w="2314575">
                <a:moveTo>
                  <a:pt x="0" y="0"/>
                </a:moveTo>
                <a:lnTo>
                  <a:pt x="2314575" y="0"/>
                </a:lnTo>
                <a:lnTo>
                  <a:pt x="2314575" y="2848708"/>
                </a:lnTo>
                <a:lnTo>
                  <a:pt x="0" y="2848708"/>
                </a:lnTo>
                <a:lnTo>
                  <a:pt x="0" y="0"/>
                </a:lnTo>
                <a:close/>
              </a:path>
            </a:pathLst>
          </a:custGeom>
          <a:blipFill>
            <a:blip r:embed="rId3"/>
            <a:stretch>
              <a:fillRect l="0" t="0" r="0" b="0"/>
            </a:stretch>
          </a:blipFill>
        </p:spPr>
      </p:sp>
      <p:sp>
        <p:nvSpPr>
          <p:cNvPr name="TextBox 4" id="4"/>
          <p:cNvSpPr txBox="true"/>
          <p:nvPr/>
        </p:nvSpPr>
        <p:spPr>
          <a:xfrm rot="0">
            <a:off x="682845" y="815797"/>
            <a:ext cx="17605155" cy="1459007"/>
          </a:xfrm>
          <a:prstGeom prst="rect">
            <a:avLst/>
          </a:prstGeom>
        </p:spPr>
        <p:txBody>
          <a:bodyPr anchor="t" rtlCol="false" tIns="0" lIns="0" bIns="0" rIns="0">
            <a:spAutoFit/>
          </a:bodyPr>
          <a:lstStyle/>
          <a:p>
            <a:pPr algn="l">
              <a:lnSpc>
                <a:spcPts val="5408"/>
              </a:lnSpc>
            </a:pPr>
            <a:r>
              <a:rPr lang="en-US" sz="6595" b="true">
                <a:solidFill>
                  <a:srgbClr val="2B2928"/>
                </a:solidFill>
                <a:latin typeface="HK Grotesk Bold"/>
                <a:ea typeface="HK Grotesk Bold"/>
                <a:cs typeface="HK Grotesk Bold"/>
                <a:sym typeface="HK Grotesk Bold"/>
              </a:rPr>
              <a:t>COMO FAZER A ADAPTAÇÃO CURRICULAR?</a:t>
            </a:r>
          </a:p>
          <a:p>
            <a:pPr algn="l">
              <a:lnSpc>
                <a:spcPts val="5408"/>
              </a:lnSpc>
            </a:pPr>
          </a:p>
        </p:txBody>
      </p:sp>
      <p:sp>
        <p:nvSpPr>
          <p:cNvPr name="TextBox 5" id="5"/>
          <p:cNvSpPr txBox="true"/>
          <p:nvPr/>
        </p:nvSpPr>
        <p:spPr>
          <a:xfrm rot="0">
            <a:off x="1437548" y="2076450"/>
            <a:ext cx="15412905" cy="4189834"/>
          </a:xfrm>
          <a:prstGeom prst="rect">
            <a:avLst/>
          </a:prstGeom>
        </p:spPr>
        <p:txBody>
          <a:bodyPr anchor="t" rtlCol="false" tIns="0" lIns="0" bIns="0" rIns="0">
            <a:spAutoFit/>
          </a:bodyPr>
          <a:lstStyle/>
          <a:p>
            <a:pPr algn="just">
              <a:lnSpc>
                <a:spcPts val="5525"/>
              </a:lnSpc>
            </a:pPr>
            <a:r>
              <a:rPr lang="en-US" sz="4846">
                <a:solidFill>
                  <a:srgbClr val="2B2928"/>
                </a:solidFill>
                <a:latin typeface="HK Grotesk"/>
                <a:ea typeface="HK Grotesk"/>
                <a:cs typeface="HK Grotesk"/>
                <a:sym typeface="HK Grotesk"/>
              </a:rPr>
              <a:t>Para realizar uma adaptação curricular eficaz, é essencial refletir:</a:t>
            </a:r>
          </a:p>
          <a:p>
            <a:pPr algn="just">
              <a:lnSpc>
                <a:spcPts val="5525"/>
              </a:lnSpc>
            </a:pPr>
          </a:p>
          <a:p>
            <a:pPr algn="just">
              <a:lnSpc>
                <a:spcPts val="5525"/>
              </a:lnSpc>
            </a:pPr>
            <a:r>
              <a:rPr lang="en-US" sz="4846" b="true">
                <a:solidFill>
                  <a:srgbClr val="FF3131"/>
                </a:solidFill>
                <a:latin typeface="HK Grotesk Bold"/>
                <a:ea typeface="HK Grotesk Bold"/>
                <a:cs typeface="HK Grotesk Bold"/>
                <a:sym typeface="HK Grotesk Bold"/>
              </a:rPr>
              <a:t>Qual é o conhecimento mais relevante para esse aluno adquirir com qualidade dentro do tempo disponível?</a:t>
            </a:r>
          </a:p>
          <a:p>
            <a:pPr algn="just">
              <a:lnSpc>
                <a:spcPts val="5525"/>
              </a:lnSpc>
            </a:pPr>
          </a:p>
        </p:txBody>
      </p:sp>
      <p:sp>
        <p:nvSpPr>
          <p:cNvPr name="TextBox 6" id="6"/>
          <p:cNvSpPr txBox="true"/>
          <p:nvPr/>
        </p:nvSpPr>
        <p:spPr>
          <a:xfrm rot="0">
            <a:off x="1437548" y="7054956"/>
            <a:ext cx="15412905" cy="1408534"/>
          </a:xfrm>
          <a:prstGeom prst="rect">
            <a:avLst/>
          </a:prstGeom>
        </p:spPr>
        <p:txBody>
          <a:bodyPr anchor="t" rtlCol="false" tIns="0" lIns="0" bIns="0" rIns="0">
            <a:spAutoFit/>
          </a:bodyPr>
          <a:lstStyle/>
          <a:p>
            <a:pPr algn="ctr">
              <a:lnSpc>
                <a:spcPts val="5525"/>
              </a:lnSpc>
            </a:pPr>
            <a:r>
              <a:rPr lang="en-US" sz="4846" b="true">
                <a:solidFill>
                  <a:srgbClr val="2B2928"/>
                </a:solidFill>
                <a:latin typeface="HK Grotesk Bold"/>
                <a:ea typeface="HK Grotesk Bold"/>
                <a:cs typeface="HK Grotesk Bold"/>
                <a:sym typeface="HK Grotesk Bold"/>
              </a:rPr>
              <a:t>MAS ANTES PRECISAMOS TER ATENÇÃO EM 1 INFORMAÇÃO MUITO IMPORTANTE.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E8DB"/>
        </a:solidFill>
      </p:bgPr>
    </p:bg>
    <p:spTree>
      <p:nvGrpSpPr>
        <p:cNvPr id="1" name=""/>
        <p:cNvGrpSpPr/>
        <p:nvPr/>
      </p:nvGrpSpPr>
      <p:grpSpPr>
        <a:xfrm>
          <a:off x="0" y="0"/>
          <a:ext cx="0" cy="0"/>
          <a:chOff x="0" y="0"/>
          <a:chExt cx="0" cy="0"/>
        </a:xfrm>
      </p:grpSpPr>
      <p:grpSp>
        <p:nvGrpSpPr>
          <p:cNvPr name="Group 2" id="2"/>
          <p:cNvGrpSpPr/>
          <p:nvPr/>
        </p:nvGrpSpPr>
        <p:grpSpPr>
          <a:xfrm rot="0">
            <a:off x="1498324" y="8342575"/>
            <a:ext cx="457281" cy="457281"/>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37C"/>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3933194" y="0"/>
            <a:ext cx="9110729" cy="8993049"/>
          </a:xfrm>
          <a:custGeom>
            <a:avLst/>
            <a:gdLst/>
            <a:ahLst/>
            <a:cxnLst/>
            <a:rect r="r" b="b" t="t" l="l"/>
            <a:pathLst>
              <a:path h="8993049" w="9110729">
                <a:moveTo>
                  <a:pt x="0" y="0"/>
                </a:moveTo>
                <a:lnTo>
                  <a:pt x="9110729" y="0"/>
                </a:lnTo>
                <a:lnTo>
                  <a:pt x="9110729" y="8993049"/>
                </a:lnTo>
                <a:lnTo>
                  <a:pt x="0" y="8993049"/>
                </a:lnTo>
                <a:lnTo>
                  <a:pt x="0" y="0"/>
                </a:lnTo>
                <a:close/>
              </a:path>
            </a:pathLst>
          </a:custGeom>
          <a:blipFill>
            <a:blip r:embed="rId2">
              <a:alphaModFix amt="6000"/>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904875"/>
            <a:ext cx="16230600" cy="5498249"/>
          </a:xfrm>
          <a:prstGeom prst="rect">
            <a:avLst/>
          </a:prstGeom>
        </p:spPr>
        <p:txBody>
          <a:bodyPr anchor="t" rtlCol="false" tIns="0" lIns="0" bIns="0" rIns="0">
            <a:spAutoFit/>
          </a:bodyPr>
          <a:lstStyle/>
          <a:p>
            <a:pPr algn="just">
              <a:lnSpc>
                <a:spcPts val="6283"/>
              </a:lnSpc>
            </a:pPr>
            <a:r>
              <a:rPr lang="en-US" sz="4188">
                <a:solidFill>
                  <a:srgbClr val="2B2928"/>
                </a:solidFill>
                <a:latin typeface="HK Grotesk"/>
                <a:ea typeface="HK Grotesk"/>
                <a:cs typeface="HK Grotesk"/>
                <a:sym typeface="HK Grotesk"/>
              </a:rPr>
              <a:t>Cada criança, de acordo com seu diagnóstico, possui necessidades específicas e, por isso, </a:t>
            </a:r>
            <a:r>
              <a:rPr lang="en-US" sz="4188" u="sng">
                <a:solidFill>
                  <a:srgbClr val="2B2928"/>
                </a:solidFill>
                <a:latin typeface="HK Grotesk"/>
                <a:ea typeface="HK Grotesk"/>
                <a:cs typeface="HK Grotesk"/>
                <a:sym typeface="HK Grotesk"/>
              </a:rPr>
              <a:t>as adaptações devem ser feitas de forma individualizada e diferentes</a:t>
            </a:r>
            <a:r>
              <a:rPr lang="en-US" sz="4188">
                <a:solidFill>
                  <a:srgbClr val="2B2928"/>
                </a:solidFill>
                <a:latin typeface="HK Grotesk"/>
                <a:ea typeface="HK Grotesk"/>
                <a:cs typeface="HK Grotesk"/>
                <a:sym typeface="HK Grotesk"/>
              </a:rPr>
              <a:t>. O que funciona para um aluno pode não ser adequado para outro, mesmo que tenham o mesmo diagnóstico. </a:t>
            </a:r>
          </a:p>
          <a:p>
            <a:pPr algn="just">
              <a:lnSpc>
                <a:spcPts val="6283"/>
              </a:lnSpc>
            </a:pPr>
            <a:r>
              <a:rPr lang="en-US" sz="4188">
                <a:solidFill>
                  <a:srgbClr val="2B2928"/>
                </a:solidFill>
                <a:latin typeface="HK Grotesk"/>
                <a:ea typeface="HK Grotesk"/>
                <a:cs typeface="HK Grotesk"/>
                <a:sym typeface="HK Grotesk"/>
              </a:rPr>
              <a:t>Segue alguns exemplos:</a:t>
            </a:r>
          </a:p>
          <a:p>
            <a:pPr algn="just">
              <a:lnSpc>
                <a:spcPts val="6283"/>
              </a:lnSpc>
            </a:pPr>
          </a:p>
          <a:p>
            <a:pPr algn="just">
              <a:lnSpc>
                <a:spcPts val="6283"/>
              </a:lnSpc>
            </a:pPr>
          </a:p>
        </p:txBody>
      </p:sp>
      <p:sp>
        <p:nvSpPr>
          <p:cNvPr name="Freeform 7" id="7"/>
          <p:cNvSpPr/>
          <p:nvPr/>
        </p:nvSpPr>
        <p:spPr>
          <a:xfrm flipH="false" flipV="false" rot="0">
            <a:off x="2217947" y="5563749"/>
            <a:ext cx="13852106" cy="4496163"/>
          </a:xfrm>
          <a:custGeom>
            <a:avLst/>
            <a:gdLst/>
            <a:ahLst/>
            <a:cxnLst/>
            <a:rect r="r" b="b" t="t" l="l"/>
            <a:pathLst>
              <a:path h="4496163" w="13852106">
                <a:moveTo>
                  <a:pt x="0" y="0"/>
                </a:moveTo>
                <a:lnTo>
                  <a:pt x="13852106" y="0"/>
                </a:lnTo>
                <a:lnTo>
                  <a:pt x="13852106" y="4496163"/>
                </a:lnTo>
                <a:lnTo>
                  <a:pt x="0" y="4496163"/>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381130"/>
            <a:ext cx="18288000" cy="8905870"/>
            <a:chOff x="0" y="0"/>
            <a:chExt cx="4816593" cy="2345579"/>
          </a:xfrm>
        </p:grpSpPr>
        <p:sp>
          <p:nvSpPr>
            <p:cNvPr name="Freeform 3" id="3"/>
            <p:cNvSpPr/>
            <p:nvPr/>
          </p:nvSpPr>
          <p:spPr>
            <a:xfrm flipH="false" flipV="false" rot="0">
              <a:off x="0" y="0"/>
              <a:ext cx="4816592" cy="2345579"/>
            </a:xfrm>
            <a:custGeom>
              <a:avLst/>
              <a:gdLst/>
              <a:ahLst/>
              <a:cxnLst/>
              <a:rect r="r" b="b" t="t" l="l"/>
              <a:pathLst>
                <a:path h="2345579" w="4816592">
                  <a:moveTo>
                    <a:pt x="0" y="0"/>
                  </a:moveTo>
                  <a:lnTo>
                    <a:pt x="4816592" y="0"/>
                  </a:lnTo>
                  <a:lnTo>
                    <a:pt x="4816592" y="2345579"/>
                  </a:lnTo>
                  <a:lnTo>
                    <a:pt x="0" y="2345579"/>
                  </a:lnTo>
                  <a:close/>
                </a:path>
              </a:pathLst>
            </a:custGeom>
            <a:solidFill>
              <a:srgbClr val="F4E8DB"/>
            </a:solidFill>
          </p:spPr>
        </p:sp>
        <p:sp>
          <p:nvSpPr>
            <p:cNvPr name="TextBox 4" id="4"/>
            <p:cNvSpPr txBox="true"/>
            <p:nvPr/>
          </p:nvSpPr>
          <p:spPr>
            <a:xfrm>
              <a:off x="0" y="-38100"/>
              <a:ext cx="4816593" cy="2383679"/>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1028700" y="1637083"/>
            <a:ext cx="17033012" cy="8760537"/>
          </a:xfrm>
          <a:prstGeom prst="rect">
            <a:avLst/>
          </a:prstGeom>
        </p:spPr>
        <p:txBody>
          <a:bodyPr anchor="t" rtlCol="false" tIns="0" lIns="0" bIns="0" rIns="0">
            <a:spAutoFit/>
          </a:bodyPr>
          <a:lstStyle/>
          <a:p>
            <a:pPr algn="l">
              <a:lnSpc>
                <a:spcPts val="3484"/>
              </a:lnSpc>
            </a:pPr>
            <a:r>
              <a:rPr lang="en-US" sz="3056">
                <a:solidFill>
                  <a:srgbClr val="2B2928"/>
                </a:solidFill>
                <a:latin typeface="Open Sans"/>
                <a:ea typeface="Open Sans"/>
                <a:cs typeface="Open Sans"/>
                <a:sym typeface="Open Sans"/>
              </a:rPr>
              <a:t>✅ </a:t>
            </a:r>
            <a:r>
              <a:rPr lang="en-US" sz="3056" b="true">
                <a:solidFill>
                  <a:srgbClr val="2B2928"/>
                </a:solidFill>
                <a:latin typeface="Open Sans Bold"/>
                <a:ea typeface="Open Sans Bold"/>
                <a:cs typeface="Open Sans Bold"/>
                <a:sym typeface="Open Sans Bold"/>
              </a:rPr>
              <a:t>Aluno com TEA (Transtorno do Espectro Autista)</a:t>
            </a:r>
          </a:p>
          <a:p>
            <a:pPr algn="l">
              <a:lnSpc>
                <a:spcPts val="3484"/>
              </a:lnSpc>
            </a:pPr>
            <a:r>
              <a:rPr lang="en-US" sz="3056">
                <a:solidFill>
                  <a:srgbClr val="2B2928"/>
                </a:solidFill>
                <a:latin typeface="Open Sans"/>
                <a:ea typeface="Open Sans"/>
                <a:cs typeface="Open Sans"/>
                <a:sym typeface="Open Sans"/>
              </a:rPr>
              <a:t> </a:t>
            </a:r>
            <a:r>
              <a:rPr lang="en-US" sz="3056">
                <a:solidFill>
                  <a:srgbClr val="2B2928"/>
                </a:solidFill>
                <a:latin typeface="Open Sans"/>
                <a:ea typeface="Open Sans"/>
                <a:cs typeface="Open Sans"/>
                <a:sym typeface="Open Sans"/>
              </a:rPr>
              <a:t>Pode precisar de atividades estruturadas (com passos bem definidos e sequenciais, modelo de resposta para se espelhar), sem poluição visual (muitas questões juntas ou textos sem espaçamentos) rotinas visuais e redução de estímulos sonoros para se concentrar melhor.</a:t>
            </a:r>
          </a:p>
          <a:p>
            <a:pPr algn="l">
              <a:lnSpc>
                <a:spcPts val="3484"/>
              </a:lnSpc>
            </a:pPr>
          </a:p>
          <a:p>
            <a:pPr algn="l">
              <a:lnSpc>
                <a:spcPts val="3484"/>
              </a:lnSpc>
            </a:pPr>
            <a:r>
              <a:rPr lang="en-US" sz="3056">
                <a:solidFill>
                  <a:srgbClr val="2B2928"/>
                </a:solidFill>
                <a:latin typeface="Open Sans"/>
                <a:ea typeface="Open Sans"/>
                <a:cs typeface="Open Sans"/>
                <a:sym typeface="Open Sans"/>
              </a:rPr>
              <a:t>✅</a:t>
            </a:r>
            <a:r>
              <a:rPr lang="en-US" sz="3056" b="true">
                <a:solidFill>
                  <a:srgbClr val="2B2928"/>
                </a:solidFill>
                <a:latin typeface="Open Sans Bold"/>
                <a:ea typeface="Open Sans Bold"/>
                <a:cs typeface="Open Sans Bold"/>
                <a:sym typeface="Open Sans Bold"/>
              </a:rPr>
              <a:t> Aluno com Deficiência Intelectual</a:t>
            </a:r>
          </a:p>
          <a:p>
            <a:pPr algn="l">
              <a:lnSpc>
                <a:spcPts val="3484"/>
              </a:lnSpc>
            </a:pPr>
            <a:r>
              <a:rPr lang="en-US" sz="3056">
                <a:solidFill>
                  <a:srgbClr val="2B2928"/>
                </a:solidFill>
                <a:latin typeface="Open Sans"/>
                <a:ea typeface="Open Sans"/>
                <a:cs typeface="Open Sans"/>
                <a:sym typeface="Open Sans"/>
              </a:rPr>
              <a:t> </a:t>
            </a:r>
            <a:r>
              <a:rPr lang="en-US" sz="3056">
                <a:solidFill>
                  <a:srgbClr val="2B2928"/>
                </a:solidFill>
                <a:latin typeface="Open Sans"/>
                <a:ea typeface="Open Sans"/>
                <a:cs typeface="Open Sans"/>
                <a:sym typeface="Open Sans"/>
              </a:rPr>
              <a:t>Precisa de conteúdos simplificados, repetição das atividades, uso de imagens e materiais concretos para facilitar o entendimento.</a:t>
            </a:r>
          </a:p>
          <a:p>
            <a:pPr algn="l">
              <a:lnSpc>
                <a:spcPts val="3484"/>
              </a:lnSpc>
            </a:pPr>
          </a:p>
          <a:p>
            <a:pPr algn="l">
              <a:lnSpc>
                <a:spcPts val="3484"/>
              </a:lnSpc>
            </a:pPr>
            <a:r>
              <a:rPr lang="en-US" sz="3056">
                <a:solidFill>
                  <a:srgbClr val="2B2928"/>
                </a:solidFill>
                <a:latin typeface="Open Sans"/>
                <a:ea typeface="Open Sans"/>
                <a:cs typeface="Open Sans"/>
                <a:sym typeface="Open Sans"/>
              </a:rPr>
              <a:t>✅ </a:t>
            </a:r>
            <a:r>
              <a:rPr lang="en-US" sz="3056" b="true">
                <a:solidFill>
                  <a:srgbClr val="2B2928"/>
                </a:solidFill>
                <a:latin typeface="Open Sans Bold"/>
                <a:ea typeface="Open Sans Bold"/>
                <a:cs typeface="Open Sans Bold"/>
                <a:sym typeface="Open Sans Bold"/>
              </a:rPr>
              <a:t>Aluno com TDAH (Transtorno do Déficit de Atenção e Hiperatividade)</a:t>
            </a:r>
          </a:p>
          <a:p>
            <a:pPr algn="l">
              <a:lnSpc>
                <a:spcPts val="3484"/>
              </a:lnSpc>
            </a:pPr>
            <a:r>
              <a:rPr lang="en-US" sz="3056">
                <a:solidFill>
                  <a:srgbClr val="2B2928"/>
                </a:solidFill>
                <a:latin typeface="Open Sans"/>
                <a:ea typeface="Open Sans"/>
                <a:cs typeface="Open Sans"/>
                <a:sym typeface="Open Sans"/>
              </a:rPr>
              <a:t> </a:t>
            </a:r>
            <a:r>
              <a:rPr lang="en-US" sz="3056">
                <a:solidFill>
                  <a:srgbClr val="2B2928"/>
                </a:solidFill>
                <a:latin typeface="Open Sans"/>
                <a:ea typeface="Open Sans"/>
                <a:cs typeface="Open Sans"/>
                <a:sym typeface="Open Sans"/>
              </a:rPr>
              <a:t>Beneficia-se de tarefas mais curtas e objetivas, uso de cronômetro para manter o foco, momentos de pausa planejados e um maior tempo em provas.</a:t>
            </a:r>
          </a:p>
          <a:p>
            <a:pPr algn="l">
              <a:lnSpc>
                <a:spcPts val="3484"/>
              </a:lnSpc>
            </a:pPr>
          </a:p>
          <a:p>
            <a:pPr algn="l">
              <a:lnSpc>
                <a:spcPts val="3484"/>
              </a:lnSpc>
            </a:pPr>
            <a:r>
              <a:rPr lang="en-US" sz="3056">
                <a:solidFill>
                  <a:srgbClr val="2B2928"/>
                </a:solidFill>
                <a:latin typeface="Open Sans"/>
                <a:ea typeface="Open Sans"/>
                <a:cs typeface="Open Sans"/>
                <a:sym typeface="Open Sans"/>
              </a:rPr>
              <a:t>✅ </a:t>
            </a:r>
            <a:r>
              <a:rPr lang="en-US" sz="3056" b="true">
                <a:solidFill>
                  <a:srgbClr val="2B2928"/>
                </a:solidFill>
                <a:latin typeface="Open Sans Bold"/>
                <a:ea typeface="Open Sans Bold"/>
                <a:cs typeface="Open Sans Bold"/>
                <a:sym typeface="Open Sans Bold"/>
              </a:rPr>
              <a:t>Aluno com Deficiência Visual</a:t>
            </a:r>
          </a:p>
          <a:p>
            <a:pPr algn="l">
              <a:lnSpc>
                <a:spcPts val="3484"/>
              </a:lnSpc>
            </a:pPr>
            <a:r>
              <a:rPr lang="en-US" sz="3056">
                <a:solidFill>
                  <a:srgbClr val="2B2928"/>
                </a:solidFill>
                <a:latin typeface="Open Sans"/>
                <a:ea typeface="Open Sans"/>
                <a:cs typeface="Open Sans"/>
                <a:sym typeface="Open Sans"/>
              </a:rPr>
              <a:t> </a:t>
            </a:r>
            <a:r>
              <a:rPr lang="en-US" sz="3056">
                <a:solidFill>
                  <a:srgbClr val="2B2928"/>
                </a:solidFill>
                <a:latin typeface="Open Sans"/>
                <a:ea typeface="Open Sans"/>
                <a:cs typeface="Open Sans"/>
                <a:sym typeface="Open Sans"/>
              </a:rPr>
              <a:t>Necessita de materiais em braille ou ampliados, uso de audiolivros e descrição verbal das atividades.</a:t>
            </a:r>
          </a:p>
          <a:p>
            <a:pPr algn="l">
              <a:lnSpc>
                <a:spcPts val="3484"/>
              </a:lnSpc>
            </a:pPr>
          </a:p>
          <a:p>
            <a:pPr algn="l">
              <a:lnSpc>
                <a:spcPts val="3484"/>
              </a:lnSpc>
            </a:pPr>
            <a:r>
              <a:rPr lang="en-US" sz="3056">
                <a:solidFill>
                  <a:srgbClr val="2B2928"/>
                </a:solidFill>
                <a:latin typeface="Open Sans"/>
                <a:ea typeface="Open Sans"/>
                <a:cs typeface="Open Sans"/>
                <a:sym typeface="Open Sans"/>
              </a:rPr>
              <a:t>✅</a:t>
            </a:r>
            <a:r>
              <a:rPr lang="en-US" sz="3056" b="true">
                <a:solidFill>
                  <a:srgbClr val="2B2928"/>
                </a:solidFill>
                <a:latin typeface="Open Sans Bold"/>
                <a:ea typeface="Open Sans Bold"/>
                <a:cs typeface="Open Sans Bold"/>
                <a:sym typeface="Open Sans Bold"/>
              </a:rPr>
              <a:t> Aluno com Deficiência Auditiva</a:t>
            </a:r>
          </a:p>
          <a:p>
            <a:pPr algn="l">
              <a:lnSpc>
                <a:spcPts val="3484"/>
              </a:lnSpc>
            </a:pPr>
            <a:r>
              <a:rPr lang="en-US" sz="3056">
                <a:solidFill>
                  <a:srgbClr val="2B2928"/>
                </a:solidFill>
                <a:latin typeface="Open Sans"/>
                <a:ea typeface="Open Sans"/>
                <a:cs typeface="Open Sans"/>
                <a:sym typeface="Open Sans"/>
              </a:rPr>
              <a:t>Precisa de intérprete de Libras, uso de legendas em vídeos e reforço da comunicação escrita.</a:t>
            </a:r>
          </a:p>
          <a:p>
            <a:pPr algn="l">
              <a:lnSpc>
                <a:spcPts val="3484"/>
              </a:lnSpc>
            </a:pPr>
          </a:p>
        </p:txBody>
      </p:sp>
      <p:sp>
        <p:nvSpPr>
          <p:cNvPr name="Freeform 6" id="6"/>
          <p:cNvSpPr/>
          <p:nvPr/>
        </p:nvSpPr>
        <p:spPr>
          <a:xfrm flipH="false" flipV="false" rot="0">
            <a:off x="5244077" y="1293951"/>
            <a:ext cx="7799846" cy="7699098"/>
          </a:xfrm>
          <a:custGeom>
            <a:avLst/>
            <a:gdLst/>
            <a:ahLst/>
            <a:cxnLst/>
            <a:rect r="r" b="b" t="t" l="l"/>
            <a:pathLst>
              <a:path h="7699098" w="7799846">
                <a:moveTo>
                  <a:pt x="0" y="0"/>
                </a:moveTo>
                <a:lnTo>
                  <a:pt x="7799846" y="0"/>
                </a:lnTo>
                <a:lnTo>
                  <a:pt x="7799846" y="7699098"/>
                </a:lnTo>
                <a:lnTo>
                  <a:pt x="0" y="7699098"/>
                </a:lnTo>
                <a:lnTo>
                  <a:pt x="0" y="0"/>
                </a:lnTo>
                <a:close/>
              </a:path>
            </a:pathLst>
          </a:custGeom>
          <a:blipFill>
            <a:blip r:embed="rId2">
              <a:alphaModFix amt="18999"/>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737286" y="517594"/>
            <a:ext cx="17615839" cy="863537"/>
          </a:xfrm>
          <a:prstGeom prst="rect">
            <a:avLst/>
          </a:prstGeom>
        </p:spPr>
        <p:txBody>
          <a:bodyPr anchor="t" rtlCol="false" tIns="0" lIns="0" bIns="0" rIns="0">
            <a:spAutoFit/>
          </a:bodyPr>
          <a:lstStyle/>
          <a:p>
            <a:pPr algn="l">
              <a:lnSpc>
                <a:spcPts val="6094"/>
              </a:lnSpc>
            </a:pPr>
            <a:r>
              <a:rPr lang="en-US" sz="7432">
                <a:solidFill>
                  <a:srgbClr val="2B2928"/>
                </a:solidFill>
                <a:latin typeface="HK Grotesk"/>
                <a:ea typeface="HK Grotesk"/>
                <a:cs typeface="HK Grotesk"/>
                <a:sym typeface="HK Grotesk"/>
              </a:rPr>
              <a:t> Exemplos de Adaptações Personalizadas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481843" y="-146813"/>
            <a:ext cx="3219512" cy="3219512"/>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B"/>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flipH="true">
            <a:off x="3399888" y="2232042"/>
            <a:ext cx="1202344" cy="0"/>
          </a:xfrm>
          <a:prstGeom prst="line">
            <a:avLst/>
          </a:prstGeom>
          <a:ln cap="flat" w="47625">
            <a:solidFill>
              <a:srgbClr val="B8833E"/>
            </a:solidFill>
            <a:prstDash val="solid"/>
            <a:headEnd type="none" len="sm" w="sm"/>
            <a:tailEnd type="none" len="sm" w="sm"/>
          </a:ln>
        </p:spPr>
      </p:sp>
      <p:sp>
        <p:nvSpPr>
          <p:cNvPr name="Freeform 6" id="6"/>
          <p:cNvSpPr/>
          <p:nvPr/>
        </p:nvSpPr>
        <p:spPr>
          <a:xfrm flipH="false" flipV="false" rot="0">
            <a:off x="931799" y="3711176"/>
            <a:ext cx="6841270" cy="5862215"/>
          </a:xfrm>
          <a:custGeom>
            <a:avLst/>
            <a:gdLst/>
            <a:ahLst/>
            <a:cxnLst/>
            <a:rect r="r" b="b" t="t" l="l"/>
            <a:pathLst>
              <a:path h="5862215" w="6841270">
                <a:moveTo>
                  <a:pt x="0" y="0"/>
                </a:moveTo>
                <a:lnTo>
                  <a:pt x="6841270" y="0"/>
                </a:lnTo>
                <a:lnTo>
                  <a:pt x="6841270" y="5862215"/>
                </a:lnTo>
                <a:lnTo>
                  <a:pt x="0" y="5862215"/>
                </a:lnTo>
                <a:lnTo>
                  <a:pt x="0" y="0"/>
                </a:lnTo>
                <a:close/>
              </a:path>
            </a:pathLst>
          </a:custGeom>
          <a:blipFill>
            <a:blip r:embed="rId2"/>
            <a:stretch>
              <a:fillRect l="0" t="-6198" r="0" b="0"/>
            </a:stretch>
          </a:blipFill>
        </p:spPr>
      </p:sp>
      <p:sp>
        <p:nvSpPr>
          <p:cNvPr name="Freeform 7" id="7"/>
          <p:cNvSpPr/>
          <p:nvPr/>
        </p:nvSpPr>
        <p:spPr>
          <a:xfrm flipH="false" flipV="false" rot="0">
            <a:off x="9144000" y="306451"/>
            <a:ext cx="4934452" cy="4552032"/>
          </a:xfrm>
          <a:custGeom>
            <a:avLst/>
            <a:gdLst/>
            <a:ahLst/>
            <a:cxnLst/>
            <a:rect r="r" b="b" t="t" l="l"/>
            <a:pathLst>
              <a:path h="4552032" w="4934452">
                <a:moveTo>
                  <a:pt x="0" y="0"/>
                </a:moveTo>
                <a:lnTo>
                  <a:pt x="4934452" y="0"/>
                </a:lnTo>
                <a:lnTo>
                  <a:pt x="4934452" y="4552033"/>
                </a:lnTo>
                <a:lnTo>
                  <a:pt x="0" y="4552033"/>
                </a:lnTo>
                <a:lnTo>
                  <a:pt x="0" y="0"/>
                </a:lnTo>
                <a:close/>
              </a:path>
            </a:pathLst>
          </a:custGeom>
          <a:blipFill>
            <a:blip r:embed="rId3"/>
            <a:stretch>
              <a:fillRect l="0" t="0" r="0" b="0"/>
            </a:stretch>
          </a:blipFill>
        </p:spPr>
      </p:sp>
      <p:sp>
        <p:nvSpPr>
          <p:cNvPr name="Freeform 8" id="8"/>
          <p:cNvSpPr/>
          <p:nvPr/>
        </p:nvSpPr>
        <p:spPr>
          <a:xfrm flipH="false" flipV="false" rot="0">
            <a:off x="9504990" y="5478814"/>
            <a:ext cx="4933511" cy="4544997"/>
          </a:xfrm>
          <a:custGeom>
            <a:avLst/>
            <a:gdLst/>
            <a:ahLst/>
            <a:cxnLst/>
            <a:rect r="r" b="b" t="t" l="l"/>
            <a:pathLst>
              <a:path h="4544997" w="4933511">
                <a:moveTo>
                  <a:pt x="0" y="0"/>
                </a:moveTo>
                <a:lnTo>
                  <a:pt x="4933511" y="0"/>
                </a:lnTo>
                <a:lnTo>
                  <a:pt x="4933511" y="4544997"/>
                </a:lnTo>
                <a:lnTo>
                  <a:pt x="0" y="4544997"/>
                </a:lnTo>
                <a:lnTo>
                  <a:pt x="0" y="0"/>
                </a:lnTo>
                <a:close/>
              </a:path>
            </a:pathLst>
          </a:custGeom>
          <a:blipFill>
            <a:blip r:embed="rId4"/>
            <a:stretch>
              <a:fillRect l="0" t="0" r="0" b="0"/>
            </a:stretch>
          </a:blipFill>
        </p:spPr>
      </p:sp>
      <p:sp>
        <p:nvSpPr>
          <p:cNvPr name="Freeform 9" id="9"/>
          <p:cNvSpPr/>
          <p:nvPr/>
        </p:nvSpPr>
        <p:spPr>
          <a:xfrm flipH="false" flipV="false" rot="-2875918">
            <a:off x="14638212" y="1849111"/>
            <a:ext cx="1397672" cy="1720212"/>
          </a:xfrm>
          <a:custGeom>
            <a:avLst/>
            <a:gdLst/>
            <a:ahLst/>
            <a:cxnLst/>
            <a:rect r="r" b="b" t="t" l="l"/>
            <a:pathLst>
              <a:path h="1720212" w="1397672">
                <a:moveTo>
                  <a:pt x="0" y="0"/>
                </a:moveTo>
                <a:lnTo>
                  <a:pt x="1397672" y="0"/>
                </a:lnTo>
                <a:lnTo>
                  <a:pt x="1397672" y="1720211"/>
                </a:lnTo>
                <a:lnTo>
                  <a:pt x="0" y="1720211"/>
                </a:lnTo>
                <a:lnTo>
                  <a:pt x="0" y="0"/>
                </a:lnTo>
                <a:close/>
              </a:path>
            </a:pathLst>
          </a:custGeom>
          <a:blipFill>
            <a:blip r:embed="rId5"/>
            <a:stretch>
              <a:fillRect l="0" t="0" r="0" b="0"/>
            </a:stretch>
          </a:blipFill>
        </p:spPr>
      </p:sp>
      <p:sp>
        <p:nvSpPr>
          <p:cNvPr name="TextBox 10" id="10"/>
          <p:cNvSpPr txBox="true"/>
          <p:nvPr/>
        </p:nvSpPr>
        <p:spPr>
          <a:xfrm rot="0">
            <a:off x="1484011" y="573151"/>
            <a:ext cx="5736846" cy="1635079"/>
          </a:xfrm>
          <a:prstGeom prst="rect">
            <a:avLst/>
          </a:prstGeom>
        </p:spPr>
        <p:txBody>
          <a:bodyPr anchor="t" rtlCol="false" tIns="0" lIns="0" bIns="0" rIns="0">
            <a:spAutoFit/>
          </a:bodyPr>
          <a:lstStyle/>
          <a:p>
            <a:pPr algn="l">
              <a:lnSpc>
                <a:spcPts val="6094"/>
              </a:lnSpc>
            </a:pPr>
            <a:r>
              <a:rPr lang="en-US" sz="7432">
                <a:solidFill>
                  <a:srgbClr val="2B2928"/>
                </a:solidFill>
                <a:latin typeface="HK Grotesk"/>
                <a:ea typeface="HK Grotesk"/>
                <a:cs typeface="HK Grotesk"/>
                <a:sym typeface="HK Grotesk"/>
              </a:rPr>
              <a:t>ADAPTAÇÃO NA PRÁTICA</a:t>
            </a:r>
          </a:p>
        </p:txBody>
      </p:sp>
      <p:sp>
        <p:nvSpPr>
          <p:cNvPr name="TextBox 11" id="11"/>
          <p:cNvSpPr txBox="true"/>
          <p:nvPr/>
        </p:nvSpPr>
        <p:spPr>
          <a:xfrm rot="0">
            <a:off x="2481843" y="3144756"/>
            <a:ext cx="3741182" cy="566420"/>
          </a:xfrm>
          <a:prstGeom prst="rect">
            <a:avLst/>
          </a:prstGeom>
        </p:spPr>
        <p:txBody>
          <a:bodyPr anchor="t" rtlCol="false" tIns="0" lIns="0" bIns="0" rIns="0">
            <a:spAutoFit/>
          </a:bodyPr>
          <a:lstStyle/>
          <a:p>
            <a:pPr algn="ctr">
              <a:lnSpc>
                <a:spcPts val="4480"/>
              </a:lnSpc>
            </a:pPr>
            <a:r>
              <a:rPr lang="en-US" sz="3200" u="sng">
                <a:solidFill>
                  <a:srgbClr val="FF3131"/>
                </a:solidFill>
                <a:latin typeface="Poppins"/>
                <a:ea typeface="Poppins"/>
                <a:cs typeface="Poppins"/>
                <a:sym typeface="Poppins"/>
              </a:rPr>
              <a:t>ATIVIDADE COMUM</a:t>
            </a:r>
          </a:p>
        </p:txBody>
      </p:sp>
      <p:sp>
        <p:nvSpPr>
          <p:cNvPr name="TextBox 12" id="12"/>
          <p:cNvSpPr txBox="true"/>
          <p:nvPr/>
        </p:nvSpPr>
        <p:spPr>
          <a:xfrm rot="0">
            <a:off x="585118" y="9172575"/>
            <a:ext cx="7534633" cy="566420"/>
          </a:xfrm>
          <a:prstGeom prst="rect">
            <a:avLst/>
          </a:prstGeom>
        </p:spPr>
        <p:txBody>
          <a:bodyPr anchor="t" rtlCol="false" tIns="0" lIns="0" bIns="0" rIns="0">
            <a:spAutoFit/>
          </a:bodyPr>
          <a:lstStyle/>
          <a:p>
            <a:pPr algn="ctr">
              <a:lnSpc>
                <a:spcPts val="4480"/>
              </a:lnSpc>
            </a:pPr>
            <a:r>
              <a:rPr lang="en-US" sz="3200" u="sng">
                <a:solidFill>
                  <a:srgbClr val="FF3131"/>
                </a:solidFill>
                <a:latin typeface="Poppins"/>
                <a:ea typeface="Poppins"/>
                <a:cs typeface="Poppins"/>
                <a:sym typeface="Poppins"/>
              </a:rPr>
              <a:t>Temos uma questão com 2 objetivos</a:t>
            </a:r>
          </a:p>
        </p:txBody>
      </p:sp>
      <p:sp>
        <p:nvSpPr>
          <p:cNvPr name="TextBox 13" id="13"/>
          <p:cNvSpPr txBox="true"/>
          <p:nvPr/>
        </p:nvSpPr>
        <p:spPr>
          <a:xfrm rot="0">
            <a:off x="14259372" y="3993670"/>
            <a:ext cx="3366007" cy="1485144"/>
          </a:xfrm>
          <a:prstGeom prst="rect">
            <a:avLst/>
          </a:prstGeom>
        </p:spPr>
        <p:txBody>
          <a:bodyPr anchor="t" rtlCol="false" tIns="0" lIns="0" bIns="0" rIns="0">
            <a:spAutoFit/>
          </a:bodyPr>
          <a:lstStyle/>
          <a:p>
            <a:pPr algn="ctr">
              <a:lnSpc>
                <a:spcPts val="3907"/>
              </a:lnSpc>
            </a:pPr>
            <a:r>
              <a:rPr lang="en-US" sz="2790">
                <a:solidFill>
                  <a:srgbClr val="B8833E"/>
                </a:solidFill>
                <a:latin typeface="Poppins"/>
                <a:ea typeface="Poppins"/>
                <a:cs typeface="Poppins"/>
                <a:sym typeface="Poppins"/>
              </a:rPr>
              <a:t>Adaptação por objetivo:Trabalhar 1 objetivo por vez.</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0939" y="-570404"/>
            <a:ext cx="2778634" cy="277863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B"/>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flipH="true">
            <a:off x="3399888" y="2232042"/>
            <a:ext cx="1202344" cy="0"/>
          </a:xfrm>
          <a:prstGeom prst="line">
            <a:avLst/>
          </a:prstGeom>
          <a:ln cap="flat" w="47625">
            <a:solidFill>
              <a:srgbClr val="B8833E"/>
            </a:solidFill>
            <a:prstDash val="solid"/>
            <a:headEnd type="none" len="sm" w="sm"/>
            <a:tailEnd type="none" len="sm" w="sm"/>
          </a:ln>
        </p:spPr>
      </p:sp>
      <p:grpSp>
        <p:nvGrpSpPr>
          <p:cNvPr name="Group 6" id="6"/>
          <p:cNvGrpSpPr/>
          <p:nvPr/>
        </p:nvGrpSpPr>
        <p:grpSpPr>
          <a:xfrm rot="0">
            <a:off x="7375395" y="0"/>
            <a:ext cx="454744" cy="11922037"/>
            <a:chOff x="0" y="0"/>
            <a:chExt cx="606325" cy="15896049"/>
          </a:xfrm>
        </p:grpSpPr>
        <p:pic>
          <p:nvPicPr>
            <p:cNvPr name="Picture 7" id="7"/>
            <p:cNvPicPr>
              <a:picLocks noChangeAspect="true"/>
            </p:cNvPicPr>
            <p:nvPr/>
          </p:nvPicPr>
          <p:blipFill>
            <a:blip r:embed="rId2"/>
            <a:srcRect l="48728" t="0" r="48728" b="0"/>
            <a:stretch>
              <a:fillRect/>
            </a:stretch>
          </p:blipFill>
          <p:spPr>
            <a:xfrm flipH="false" flipV="false">
              <a:off x="0" y="0"/>
              <a:ext cx="606325" cy="15896049"/>
            </a:xfrm>
            <a:prstGeom prst="rect">
              <a:avLst/>
            </a:prstGeom>
          </p:spPr>
        </p:pic>
      </p:grpSp>
      <p:sp>
        <p:nvSpPr>
          <p:cNvPr name="Freeform 8" id="8"/>
          <p:cNvSpPr/>
          <p:nvPr/>
        </p:nvSpPr>
        <p:spPr>
          <a:xfrm flipH="false" flipV="false" rot="0">
            <a:off x="1028700" y="3074689"/>
            <a:ext cx="6192157" cy="6848287"/>
          </a:xfrm>
          <a:custGeom>
            <a:avLst/>
            <a:gdLst/>
            <a:ahLst/>
            <a:cxnLst/>
            <a:rect r="r" b="b" t="t" l="l"/>
            <a:pathLst>
              <a:path h="6848287" w="6192157">
                <a:moveTo>
                  <a:pt x="0" y="0"/>
                </a:moveTo>
                <a:lnTo>
                  <a:pt x="6192157" y="0"/>
                </a:lnTo>
                <a:lnTo>
                  <a:pt x="6192157" y="6848287"/>
                </a:lnTo>
                <a:lnTo>
                  <a:pt x="0" y="6848287"/>
                </a:lnTo>
                <a:lnTo>
                  <a:pt x="0" y="0"/>
                </a:lnTo>
                <a:close/>
              </a:path>
            </a:pathLst>
          </a:custGeom>
          <a:blipFill>
            <a:blip r:embed="rId3"/>
            <a:stretch>
              <a:fillRect l="0" t="-11114" r="0" b="0"/>
            </a:stretch>
          </a:blipFill>
        </p:spPr>
      </p:sp>
      <p:sp>
        <p:nvSpPr>
          <p:cNvPr name="Freeform 9" id="9"/>
          <p:cNvSpPr/>
          <p:nvPr/>
        </p:nvSpPr>
        <p:spPr>
          <a:xfrm flipH="false" flipV="false" rot="0">
            <a:off x="7984676" y="2673390"/>
            <a:ext cx="5678379" cy="7255197"/>
          </a:xfrm>
          <a:custGeom>
            <a:avLst/>
            <a:gdLst/>
            <a:ahLst/>
            <a:cxnLst/>
            <a:rect r="r" b="b" t="t" l="l"/>
            <a:pathLst>
              <a:path h="7255197" w="5678379">
                <a:moveTo>
                  <a:pt x="0" y="0"/>
                </a:moveTo>
                <a:lnTo>
                  <a:pt x="5678380" y="0"/>
                </a:lnTo>
                <a:lnTo>
                  <a:pt x="5678380" y="7255196"/>
                </a:lnTo>
                <a:lnTo>
                  <a:pt x="0" y="7255196"/>
                </a:lnTo>
                <a:lnTo>
                  <a:pt x="0" y="0"/>
                </a:lnTo>
                <a:close/>
              </a:path>
            </a:pathLst>
          </a:custGeom>
          <a:blipFill>
            <a:blip r:embed="rId4"/>
            <a:stretch>
              <a:fillRect l="0" t="-13841" r="0" b="0"/>
            </a:stretch>
          </a:blipFill>
        </p:spPr>
      </p:sp>
      <p:sp>
        <p:nvSpPr>
          <p:cNvPr name="Freeform 10" id="10"/>
          <p:cNvSpPr/>
          <p:nvPr/>
        </p:nvSpPr>
        <p:spPr>
          <a:xfrm flipH="false" flipV="false" rot="-5868644">
            <a:off x="12790621" y="1825597"/>
            <a:ext cx="621778" cy="765265"/>
          </a:xfrm>
          <a:custGeom>
            <a:avLst/>
            <a:gdLst/>
            <a:ahLst/>
            <a:cxnLst/>
            <a:rect r="r" b="b" t="t" l="l"/>
            <a:pathLst>
              <a:path h="765265" w="621778">
                <a:moveTo>
                  <a:pt x="0" y="0"/>
                </a:moveTo>
                <a:lnTo>
                  <a:pt x="621778" y="0"/>
                </a:lnTo>
                <a:lnTo>
                  <a:pt x="621778" y="765265"/>
                </a:lnTo>
                <a:lnTo>
                  <a:pt x="0" y="765265"/>
                </a:lnTo>
                <a:lnTo>
                  <a:pt x="0" y="0"/>
                </a:lnTo>
                <a:close/>
              </a:path>
            </a:pathLst>
          </a:custGeom>
          <a:blipFill>
            <a:blip r:embed="rId5"/>
            <a:stretch>
              <a:fillRect l="0" t="0" r="0" b="0"/>
            </a:stretch>
          </a:blipFill>
        </p:spPr>
      </p:sp>
      <p:sp>
        <p:nvSpPr>
          <p:cNvPr name="TextBox 11" id="11"/>
          <p:cNvSpPr txBox="true"/>
          <p:nvPr/>
        </p:nvSpPr>
        <p:spPr>
          <a:xfrm rot="0">
            <a:off x="1028700" y="392176"/>
            <a:ext cx="5736846" cy="1635079"/>
          </a:xfrm>
          <a:prstGeom prst="rect">
            <a:avLst/>
          </a:prstGeom>
        </p:spPr>
        <p:txBody>
          <a:bodyPr anchor="t" rtlCol="false" tIns="0" lIns="0" bIns="0" rIns="0">
            <a:spAutoFit/>
          </a:bodyPr>
          <a:lstStyle/>
          <a:p>
            <a:pPr algn="l">
              <a:lnSpc>
                <a:spcPts val="6094"/>
              </a:lnSpc>
            </a:pPr>
            <a:r>
              <a:rPr lang="en-US" sz="7432">
                <a:solidFill>
                  <a:srgbClr val="2B2928"/>
                </a:solidFill>
                <a:latin typeface="HK Grotesk"/>
                <a:ea typeface="HK Grotesk"/>
                <a:cs typeface="HK Grotesk"/>
                <a:sym typeface="HK Grotesk"/>
              </a:rPr>
              <a:t>ADAPTAÇÃO NA PRÁTICA</a:t>
            </a:r>
          </a:p>
        </p:txBody>
      </p:sp>
      <p:sp>
        <p:nvSpPr>
          <p:cNvPr name="TextBox 12" id="12"/>
          <p:cNvSpPr txBox="true"/>
          <p:nvPr/>
        </p:nvSpPr>
        <p:spPr>
          <a:xfrm rot="0">
            <a:off x="2045093" y="2347317"/>
            <a:ext cx="3741182" cy="566420"/>
          </a:xfrm>
          <a:prstGeom prst="rect">
            <a:avLst/>
          </a:prstGeom>
        </p:spPr>
        <p:txBody>
          <a:bodyPr anchor="t" rtlCol="false" tIns="0" lIns="0" bIns="0" rIns="0">
            <a:spAutoFit/>
          </a:bodyPr>
          <a:lstStyle/>
          <a:p>
            <a:pPr algn="ctr">
              <a:lnSpc>
                <a:spcPts val="4480"/>
              </a:lnSpc>
            </a:pPr>
            <a:r>
              <a:rPr lang="en-US" sz="3200" u="sng">
                <a:solidFill>
                  <a:srgbClr val="FF3131"/>
                </a:solidFill>
                <a:latin typeface="Poppins"/>
                <a:ea typeface="Poppins"/>
                <a:cs typeface="Poppins"/>
                <a:sym typeface="Poppins"/>
              </a:rPr>
              <a:t>ATIVIDADE COMUM</a:t>
            </a:r>
          </a:p>
        </p:txBody>
      </p:sp>
      <p:sp>
        <p:nvSpPr>
          <p:cNvPr name="TextBox 13" id="13"/>
          <p:cNvSpPr txBox="true"/>
          <p:nvPr/>
        </p:nvSpPr>
        <p:spPr>
          <a:xfrm rot="0">
            <a:off x="8183405" y="942975"/>
            <a:ext cx="4259223" cy="566420"/>
          </a:xfrm>
          <a:prstGeom prst="rect">
            <a:avLst/>
          </a:prstGeom>
        </p:spPr>
        <p:txBody>
          <a:bodyPr anchor="t" rtlCol="false" tIns="0" lIns="0" bIns="0" rIns="0">
            <a:spAutoFit/>
          </a:bodyPr>
          <a:lstStyle/>
          <a:p>
            <a:pPr algn="ctr">
              <a:lnSpc>
                <a:spcPts val="4480"/>
              </a:lnSpc>
            </a:pPr>
            <a:r>
              <a:rPr lang="en-US" sz="3200" u="sng">
                <a:solidFill>
                  <a:srgbClr val="FF3131"/>
                </a:solidFill>
                <a:latin typeface="Poppins"/>
                <a:ea typeface="Poppins"/>
                <a:cs typeface="Poppins"/>
                <a:sym typeface="Poppins"/>
              </a:rPr>
              <a:t>ATIVIDADE ADAPTADA</a:t>
            </a:r>
          </a:p>
        </p:txBody>
      </p:sp>
      <p:sp>
        <p:nvSpPr>
          <p:cNvPr name="TextBox 14" id="14"/>
          <p:cNvSpPr txBox="true"/>
          <p:nvPr/>
        </p:nvSpPr>
        <p:spPr>
          <a:xfrm rot="0">
            <a:off x="13663056" y="1000165"/>
            <a:ext cx="4425652" cy="2249651"/>
          </a:xfrm>
          <a:prstGeom prst="rect">
            <a:avLst/>
          </a:prstGeom>
        </p:spPr>
        <p:txBody>
          <a:bodyPr anchor="t" rtlCol="false" tIns="0" lIns="0" bIns="0" rIns="0">
            <a:spAutoFit/>
          </a:bodyPr>
          <a:lstStyle/>
          <a:p>
            <a:pPr algn="ctr">
              <a:lnSpc>
                <a:spcPts val="3578"/>
              </a:lnSpc>
            </a:pPr>
            <a:r>
              <a:rPr lang="en-US" sz="2556" u="sng">
                <a:solidFill>
                  <a:srgbClr val="B8833E"/>
                </a:solidFill>
                <a:latin typeface="Poppins"/>
                <a:ea typeface="Poppins"/>
                <a:cs typeface="Poppins"/>
                <a:sym typeface="Poppins"/>
              </a:rPr>
              <a:t>Campo semântico</a:t>
            </a:r>
            <a:r>
              <a:rPr lang="en-US" sz="2556">
                <a:solidFill>
                  <a:srgbClr val="B8833E"/>
                </a:solidFill>
                <a:latin typeface="Poppins"/>
                <a:ea typeface="Poppins"/>
                <a:cs typeface="Poppins"/>
                <a:sym typeface="Poppins"/>
              </a:rPr>
              <a:t>: O vocabulário usado na atividade foi adaptado para dentro do campo de conhecimento do aluno.</a:t>
            </a:r>
          </a:p>
        </p:txBody>
      </p:sp>
      <p:sp>
        <p:nvSpPr>
          <p:cNvPr name="TextBox 15" id="15"/>
          <p:cNvSpPr txBox="true"/>
          <p:nvPr/>
        </p:nvSpPr>
        <p:spPr>
          <a:xfrm rot="0">
            <a:off x="13663056" y="4428250"/>
            <a:ext cx="4425652" cy="1354301"/>
          </a:xfrm>
          <a:prstGeom prst="rect">
            <a:avLst/>
          </a:prstGeom>
        </p:spPr>
        <p:txBody>
          <a:bodyPr anchor="t" rtlCol="false" tIns="0" lIns="0" bIns="0" rIns="0">
            <a:spAutoFit/>
          </a:bodyPr>
          <a:lstStyle/>
          <a:p>
            <a:pPr algn="ctr">
              <a:lnSpc>
                <a:spcPts val="3578"/>
              </a:lnSpc>
            </a:pPr>
            <a:r>
              <a:rPr lang="en-US" sz="2556" u="sng">
                <a:solidFill>
                  <a:srgbClr val="B8833E"/>
                </a:solidFill>
                <a:latin typeface="Poppins"/>
                <a:ea typeface="Poppins"/>
                <a:cs typeface="Poppins"/>
                <a:sym typeface="Poppins"/>
              </a:rPr>
              <a:t>Apoio visual</a:t>
            </a:r>
            <a:r>
              <a:rPr lang="en-US" sz="2556">
                <a:solidFill>
                  <a:srgbClr val="B8833E"/>
                </a:solidFill>
                <a:latin typeface="Poppins"/>
                <a:ea typeface="Poppins"/>
                <a:cs typeface="Poppins"/>
                <a:sym typeface="Poppins"/>
              </a:rPr>
              <a:t>:  imagens que ajude o aluno a fazer a interpretação do texto lido.</a:t>
            </a:r>
          </a:p>
        </p:txBody>
      </p:sp>
      <p:sp>
        <p:nvSpPr>
          <p:cNvPr name="TextBox 16" id="16"/>
          <p:cNvSpPr txBox="true"/>
          <p:nvPr/>
        </p:nvSpPr>
        <p:spPr>
          <a:xfrm rot="0">
            <a:off x="13663056" y="7502018"/>
            <a:ext cx="4120852" cy="1756282"/>
          </a:xfrm>
          <a:prstGeom prst="rect">
            <a:avLst/>
          </a:prstGeom>
        </p:spPr>
        <p:txBody>
          <a:bodyPr anchor="t" rtlCol="false" tIns="0" lIns="0" bIns="0" rIns="0">
            <a:spAutoFit/>
          </a:bodyPr>
          <a:lstStyle/>
          <a:p>
            <a:pPr algn="ctr">
              <a:lnSpc>
                <a:spcPts val="3472"/>
              </a:lnSpc>
            </a:pPr>
            <a:r>
              <a:rPr lang="en-US" sz="2480" u="sng">
                <a:solidFill>
                  <a:srgbClr val="B8833E"/>
                </a:solidFill>
                <a:latin typeface="Poppins"/>
                <a:ea typeface="Poppins"/>
                <a:cs typeface="Poppins"/>
                <a:sym typeface="Poppins"/>
              </a:rPr>
              <a:t>Modelagem:</a:t>
            </a:r>
            <a:r>
              <a:rPr lang="en-US" sz="2480">
                <a:solidFill>
                  <a:srgbClr val="B8833E"/>
                </a:solidFill>
                <a:latin typeface="Poppins"/>
                <a:ea typeface="Poppins"/>
                <a:cs typeface="Poppins"/>
                <a:sym typeface="Poppins"/>
              </a:rPr>
              <a:t> dar um exemplo de como o aluno deve proceder para realizar a atividade.</a:t>
            </a:r>
          </a:p>
        </p:txBody>
      </p:sp>
      <p:sp>
        <p:nvSpPr>
          <p:cNvPr name="Freeform 17" id="17"/>
          <p:cNvSpPr/>
          <p:nvPr/>
        </p:nvSpPr>
        <p:spPr>
          <a:xfrm flipH="false" flipV="false" rot="-5868644">
            <a:off x="12930834" y="4573586"/>
            <a:ext cx="621778" cy="765265"/>
          </a:xfrm>
          <a:custGeom>
            <a:avLst/>
            <a:gdLst/>
            <a:ahLst/>
            <a:cxnLst/>
            <a:rect r="r" b="b" t="t" l="l"/>
            <a:pathLst>
              <a:path h="765265" w="621778">
                <a:moveTo>
                  <a:pt x="0" y="0"/>
                </a:moveTo>
                <a:lnTo>
                  <a:pt x="621778" y="0"/>
                </a:lnTo>
                <a:lnTo>
                  <a:pt x="621778" y="765265"/>
                </a:lnTo>
                <a:lnTo>
                  <a:pt x="0" y="765265"/>
                </a:lnTo>
                <a:lnTo>
                  <a:pt x="0" y="0"/>
                </a:lnTo>
                <a:close/>
              </a:path>
            </a:pathLst>
          </a:custGeom>
          <a:blipFill>
            <a:blip r:embed="rId5"/>
            <a:stretch>
              <a:fillRect l="0" t="0" r="0" b="0"/>
            </a:stretch>
          </a:blipFill>
        </p:spPr>
      </p:sp>
      <p:sp>
        <p:nvSpPr>
          <p:cNvPr name="Freeform 18" id="18"/>
          <p:cNvSpPr/>
          <p:nvPr/>
        </p:nvSpPr>
        <p:spPr>
          <a:xfrm flipH="false" flipV="false" rot="-4989601">
            <a:off x="13211954" y="7325241"/>
            <a:ext cx="621778" cy="765265"/>
          </a:xfrm>
          <a:custGeom>
            <a:avLst/>
            <a:gdLst/>
            <a:ahLst/>
            <a:cxnLst/>
            <a:rect r="r" b="b" t="t" l="l"/>
            <a:pathLst>
              <a:path h="765265" w="621778">
                <a:moveTo>
                  <a:pt x="0" y="0"/>
                </a:moveTo>
                <a:lnTo>
                  <a:pt x="621778" y="0"/>
                </a:lnTo>
                <a:lnTo>
                  <a:pt x="621778" y="765265"/>
                </a:lnTo>
                <a:lnTo>
                  <a:pt x="0" y="765265"/>
                </a:lnTo>
                <a:lnTo>
                  <a:pt x="0" y="0"/>
                </a:lnTo>
                <a:close/>
              </a:path>
            </a:pathLst>
          </a:custGeom>
          <a:blipFill>
            <a:blip r:embed="rId5"/>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0939" y="-570404"/>
            <a:ext cx="2778634" cy="277863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B"/>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flipH="true">
            <a:off x="3399888" y="2232042"/>
            <a:ext cx="1202344" cy="0"/>
          </a:xfrm>
          <a:prstGeom prst="line">
            <a:avLst/>
          </a:prstGeom>
          <a:ln cap="flat" w="47625">
            <a:solidFill>
              <a:srgbClr val="B8833E"/>
            </a:solidFill>
            <a:prstDash val="solid"/>
            <a:headEnd type="none" len="sm" w="sm"/>
            <a:tailEnd type="none" len="sm" w="sm"/>
          </a:ln>
        </p:spPr>
      </p:sp>
      <p:grpSp>
        <p:nvGrpSpPr>
          <p:cNvPr name="Group 6" id="6"/>
          <p:cNvGrpSpPr/>
          <p:nvPr/>
        </p:nvGrpSpPr>
        <p:grpSpPr>
          <a:xfrm rot="0">
            <a:off x="6711365" y="0"/>
            <a:ext cx="454744" cy="11922037"/>
            <a:chOff x="0" y="0"/>
            <a:chExt cx="606325" cy="15896049"/>
          </a:xfrm>
        </p:grpSpPr>
        <p:pic>
          <p:nvPicPr>
            <p:cNvPr name="Picture 7" id="7"/>
            <p:cNvPicPr>
              <a:picLocks noChangeAspect="true"/>
            </p:cNvPicPr>
            <p:nvPr/>
          </p:nvPicPr>
          <p:blipFill>
            <a:blip r:embed="rId2"/>
            <a:srcRect l="48728" t="0" r="48728" b="0"/>
            <a:stretch>
              <a:fillRect/>
            </a:stretch>
          </p:blipFill>
          <p:spPr>
            <a:xfrm flipH="false" flipV="false">
              <a:off x="0" y="0"/>
              <a:ext cx="606325" cy="15896049"/>
            </a:xfrm>
            <a:prstGeom prst="rect">
              <a:avLst/>
            </a:prstGeom>
          </p:spPr>
        </p:pic>
      </p:grpSp>
      <p:sp>
        <p:nvSpPr>
          <p:cNvPr name="Freeform 8" id="8"/>
          <p:cNvSpPr/>
          <p:nvPr/>
        </p:nvSpPr>
        <p:spPr>
          <a:xfrm flipH="false" flipV="false" rot="-5868644">
            <a:off x="12790621" y="1825597"/>
            <a:ext cx="621778" cy="765265"/>
          </a:xfrm>
          <a:custGeom>
            <a:avLst/>
            <a:gdLst/>
            <a:ahLst/>
            <a:cxnLst/>
            <a:rect r="r" b="b" t="t" l="l"/>
            <a:pathLst>
              <a:path h="765265" w="621778">
                <a:moveTo>
                  <a:pt x="0" y="0"/>
                </a:moveTo>
                <a:lnTo>
                  <a:pt x="621778" y="0"/>
                </a:lnTo>
                <a:lnTo>
                  <a:pt x="621778" y="765265"/>
                </a:lnTo>
                <a:lnTo>
                  <a:pt x="0" y="765265"/>
                </a:lnTo>
                <a:lnTo>
                  <a:pt x="0" y="0"/>
                </a:lnTo>
                <a:close/>
              </a:path>
            </a:pathLst>
          </a:custGeom>
          <a:blipFill>
            <a:blip r:embed="rId3"/>
            <a:stretch>
              <a:fillRect l="0" t="0" r="0" b="0"/>
            </a:stretch>
          </a:blipFill>
        </p:spPr>
      </p:sp>
      <p:sp>
        <p:nvSpPr>
          <p:cNvPr name="TextBox 9" id="9"/>
          <p:cNvSpPr txBox="true"/>
          <p:nvPr/>
        </p:nvSpPr>
        <p:spPr>
          <a:xfrm rot="0">
            <a:off x="13675243" y="7286952"/>
            <a:ext cx="4120852" cy="1756282"/>
          </a:xfrm>
          <a:prstGeom prst="rect">
            <a:avLst/>
          </a:prstGeom>
        </p:spPr>
        <p:txBody>
          <a:bodyPr anchor="t" rtlCol="false" tIns="0" lIns="0" bIns="0" rIns="0">
            <a:spAutoFit/>
          </a:bodyPr>
          <a:lstStyle/>
          <a:p>
            <a:pPr algn="ctr">
              <a:lnSpc>
                <a:spcPts val="3472"/>
              </a:lnSpc>
            </a:pPr>
            <a:r>
              <a:rPr lang="en-US" sz="2480" u="sng">
                <a:solidFill>
                  <a:srgbClr val="B8833E"/>
                </a:solidFill>
                <a:latin typeface="Poppins"/>
                <a:ea typeface="Poppins"/>
                <a:cs typeface="Poppins"/>
                <a:sym typeface="Poppins"/>
              </a:rPr>
              <a:t>Modelagem:</a:t>
            </a:r>
            <a:r>
              <a:rPr lang="en-US" sz="2480">
                <a:solidFill>
                  <a:srgbClr val="B8833E"/>
                </a:solidFill>
                <a:latin typeface="Poppins"/>
                <a:ea typeface="Poppins"/>
                <a:cs typeface="Poppins"/>
                <a:sym typeface="Poppins"/>
              </a:rPr>
              <a:t> dar um exemplo de como o aluno deve proceder para realizar a atividade.</a:t>
            </a:r>
          </a:p>
        </p:txBody>
      </p:sp>
      <p:sp>
        <p:nvSpPr>
          <p:cNvPr name="Freeform 10" id="10"/>
          <p:cNvSpPr/>
          <p:nvPr/>
        </p:nvSpPr>
        <p:spPr>
          <a:xfrm flipH="false" flipV="false" rot="-5868644">
            <a:off x="12930834" y="4573586"/>
            <a:ext cx="621778" cy="765265"/>
          </a:xfrm>
          <a:custGeom>
            <a:avLst/>
            <a:gdLst/>
            <a:ahLst/>
            <a:cxnLst/>
            <a:rect r="r" b="b" t="t" l="l"/>
            <a:pathLst>
              <a:path h="765265" w="621778">
                <a:moveTo>
                  <a:pt x="0" y="0"/>
                </a:moveTo>
                <a:lnTo>
                  <a:pt x="621778" y="0"/>
                </a:lnTo>
                <a:lnTo>
                  <a:pt x="621778" y="765265"/>
                </a:lnTo>
                <a:lnTo>
                  <a:pt x="0" y="765265"/>
                </a:lnTo>
                <a:lnTo>
                  <a:pt x="0" y="0"/>
                </a:lnTo>
                <a:close/>
              </a:path>
            </a:pathLst>
          </a:custGeom>
          <a:blipFill>
            <a:blip r:embed="rId3"/>
            <a:stretch>
              <a:fillRect l="0" t="0" r="0" b="0"/>
            </a:stretch>
          </a:blipFill>
        </p:spPr>
      </p:sp>
      <p:sp>
        <p:nvSpPr>
          <p:cNvPr name="Freeform 11" id="11"/>
          <p:cNvSpPr/>
          <p:nvPr/>
        </p:nvSpPr>
        <p:spPr>
          <a:xfrm flipH="false" flipV="false" rot="-4989601">
            <a:off x="13347769" y="6616749"/>
            <a:ext cx="621778" cy="765265"/>
          </a:xfrm>
          <a:custGeom>
            <a:avLst/>
            <a:gdLst/>
            <a:ahLst/>
            <a:cxnLst/>
            <a:rect r="r" b="b" t="t" l="l"/>
            <a:pathLst>
              <a:path h="765265" w="621778">
                <a:moveTo>
                  <a:pt x="0" y="0"/>
                </a:moveTo>
                <a:lnTo>
                  <a:pt x="621778" y="0"/>
                </a:lnTo>
                <a:lnTo>
                  <a:pt x="621778" y="765264"/>
                </a:lnTo>
                <a:lnTo>
                  <a:pt x="0" y="765264"/>
                </a:lnTo>
                <a:lnTo>
                  <a:pt x="0" y="0"/>
                </a:lnTo>
                <a:close/>
              </a:path>
            </a:pathLst>
          </a:custGeom>
          <a:blipFill>
            <a:blip r:embed="rId3"/>
            <a:stretch>
              <a:fillRect l="0" t="0" r="0" b="0"/>
            </a:stretch>
          </a:blipFill>
        </p:spPr>
      </p:sp>
      <p:sp>
        <p:nvSpPr>
          <p:cNvPr name="Freeform 12" id="12"/>
          <p:cNvSpPr/>
          <p:nvPr/>
        </p:nvSpPr>
        <p:spPr>
          <a:xfrm flipH="false" flipV="false" rot="0">
            <a:off x="825891" y="3094712"/>
            <a:ext cx="5728569" cy="6833874"/>
          </a:xfrm>
          <a:custGeom>
            <a:avLst/>
            <a:gdLst/>
            <a:ahLst/>
            <a:cxnLst/>
            <a:rect r="r" b="b" t="t" l="l"/>
            <a:pathLst>
              <a:path h="6833874" w="5728569">
                <a:moveTo>
                  <a:pt x="0" y="0"/>
                </a:moveTo>
                <a:lnTo>
                  <a:pt x="5728569" y="0"/>
                </a:lnTo>
                <a:lnTo>
                  <a:pt x="5728569" y="6833874"/>
                </a:lnTo>
                <a:lnTo>
                  <a:pt x="0" y="6833874"/>
                </a:lnTo>
                <a:lnTo>
                  <a:pt x="0" y="0"/>
                </a:lnTo>
                <a:close/>
              </a:path>
            </a:pathLst>
          </a:custGeom>
          <a:blipFill>
            <a:blip r:embed="rId4"/>
            <a:stretch>
              <a:fillRect l="0" t="0" r="0" b="0"/>
            </a:stretch>
          </a:blipFill>
        </p:spPr>
      </p:sp>
      <p:sp>
        <p:nvSpPr>
          <p:cNvPr name="Freeform 13" id="13"/>
          <p:cNvSpPr/>
          <p:nvPr/>
        </p:nvSpPr>
        <p:spPr>
          <a:xfrm flipH="false" flipV="false" rot="0">
            <a:off x="7318509" y="3094712"/>
            <a:ext cx="5782895" cy="6039130"/>
          </a:xfrm>
          <a:custGeom>
            <a:avLst/>
            <a:gdLst/>
            <a:ahLst/>
            <a:cxnLst/>
            <a:rect r="r" b="b" t="t" l="l"/>
            <a:pathLst>
              <a:path h="6039130" w="5782895">
                <a:moveTo>
                  <a:pt x="0" y="0"/>
                </a:moveTo>
                <a:lnTo>
                  <a:pt x="5782895" y="0"/>
                </a:lnTo>
                <a:lnTo>
                  <a:pt x="5782895" y="6039130"/>
                </a:lnTo>
                <a:lnTo>
                  <a:pt x="0" y="6039130"/>
                </a:lnTo>
                <a:lnTo>
                  <a:pt x="0" y="0"/>
                </a:lnTo>
                <a:close/>
              </a:path>
            </a:pathLst>
          </a:custGeom>
          <a:blipFill>
            <a:blip r:embed="rId5"/>
            <a:stretch>
              <a:fillRect l="-14922" t="0" r="-11780" b="0"/>
            </a:stretch>
          </a:blipFill>
        </p:spPr>
      </p:sp>
      <p:sp>
        <p:nvSpPr>
          <p:cNvPr name="TextBox 14" id="14"/>
          <p:cNvSpPr txBox="true"/>
          <p:nvPr/>
        </p:nvSpPr>
        <p:spPr>
          <a:xfrm rot="0">
            <a:off x="1028700" y="392176"/>
            <a:ext cx="5736846" cy="1635079"/>
          </a:xfrm>
          <a:prstGeom prst="rect">
            <a:avLst/>
          </a:prstGeom>
        </p:spPr>
        <p:txBody>
          <a:bodyPr anchor="t" rtlCol="false" tIns="0" lIns="0" bIns="0" rIns="0">
            <a:spAutoFit/>
          </a:bodyPr>
          <a:lstStyle/>
          <a:p>
            <a:pPr algn="l">
              <a:lnSpc>
                <a:spcPts val="6094"/>
              </a:lnSpc>
            </a:pPr>
            <a:r>
              <a:rPr lang="en-US" sz="7432">
                <a:solidFill>
                  <a:srgbClr val="2B2928"/>
                </a:solidFill>
                <a:latin typeface="HK Grotesk"/>
                <a:ea typeface="HK Grotesk"/>
                <a:cs typeface="HK Grotesk"/>
                <a:sym typeface="HK Grotesk"/>
              </a:rPr>
              <a:t>ADAPTAÇÃO NA PRÁTICA</a:t>
            </a:r>
          </a:p>
        </p:txBody>
      </p:sp>
      <p:sp>
        <p:nvSpPr>
          <p:cNvPr name="TextBox 15" id="15"/>
          <p:cNvSpPr txBox="true"/>
          <p:nvPr/>
        </p:nvSpPr>
        <p:spPr>
          <a:xfrm rot="0">
            <a:off x="2045093" y="2347317"/>
            <a:ext cx="3741182" cy="566420"/>
          </a:xfrm>
          <a:prstGeom prst="rect">
            <a:avLst/>
          </a:prstGeom>
        </p:spPr>
        <p:txBody>
          <a:bodyPr anchor="t" rtlCol="false" tIns="0" lIns="0" bIns="0" rIns="0">
            <a:spAutoFit/>
          </a:bodyPr>
          <a:lstStyle/>
          <a:p>
            <a:pPr algn="ctr">
              <a:lnSpc>
                <a:spcPts val="4480"/>
              </a:lnSpc>
            </a:pPr>
            <a:r>
              <a:rPr lang="en-US" sz="3200" u="sng">
                <a:solidFill>
                  <a:srgbClr val="FF3131"/>
                </a:solidFill>
                <a:latin typeface="Poppins"/>
                <a:ea typeface="Poppins"/>
                <a:cs typeface="Poppins"/>
                <a:sym typeface="Poppins"/>
              </a:rPr>
              <a:t>ATIVIDADE COMUM</a:t>
            </a:r>
          </a:p>
        </p:txBody>
      </p:sp>
      <p:sp>
        <p:nvSpPr>
          <p:cNvPr name="TextBox 16" id="16"/>
          <p:cNvSpPr txBox="true"/>
          <p:nvPr/>
        </p:nvSpPr>
        <p:spPr>
          <a:xfrm rot="0">
            <a:off x="7589016" y="733188"/>
            <a:ext cx="6086227" cy="1128395"/>
          </a:xfrm>
          <a:prstGeom prst="rect">
            <a:avLst/>
          </a:prstGeom>
        </p:spPr>
        <p:txBody>
          <a:bodyPr anchor="t" rtlCol="false" tIns="0" lIns="0" bIns="0" rIns="0">
            <a:spAutoFit/>
          </a:bodyPr>
          <a:lstStyle/>
          <a:p>
            <a:pPr algn="ctr">
              <a:lnSpc>
                <a:spcPts val="4480"/>
              </a:lnSpc>
            </a:pPr>
            <a:r>
              <a:rPr lang="en-US" sz="3200" u="sng">
                <a:solidFill>
                  <a:srgbClr val="FF3131"/>
                </a:solidFill>
                <a:latin typeface="Poppins"/>
                <a:ea typeface="Poppins"/>
                <a:cs typeface="Poppins"/>
                <a:sym typeface="Poppins"/>
              </a:rPr>
              <a:t>ATIVIDADE ADAPTADA para o mesmo objetivo da turma.</a:t>
            </a:r>
          </a:p>
        </p:txBody>
      </p:sp>
      <p:sp>
        <p:nvSpPr>
          <p:cNvPr name="TextBox 17" id="17"/>
          <p:cNvSpPr txBox="true"/>
          <p:nvPr/>
        </p:nvSpPr>
        <p:spPr>
          <a:xfrm rot="0">
            <a:off x="13522843" y="1951055"/>
            <a:ext cx="4425652" cy="1801976"/>
          </a:xfrm>
          <a:prstGeom prst="rect">
            <a:avLst/>
          </a:prstGeom>
        </p:spPr>
        <p:txBody>
          <a:bodyPr anchor="t" rtlCol="false" tIns="0" lIns="0" bIns="0" rIns="0">
            <a:spAutoFit/>
          </a:bodyPr>
          <a:lstStyle/>
          <a:p>
            <a:pPr algn="ctr">
              <a:lnSpc>
                <a:spcPts val="3578"/>
              </a:lnSpc>
            </a:pPr>
            <a:r>
              <a:rPr lang="en-US" sz="2556">
                <a:solidFill>
                  <a:srgbClr val="B8833E"/>
                </a:solidFill>
                <a:latin typeface="Poppins"/>
                <a:ea typeface="Poppins"/>
                <a:cs typeface="Poppins"/>
                <a:sym typeface="Poppins"/>
              </a:rPr>
              <a:t>Pouca poluição visual e modificação da estrutura para evitar da criança se perder. </a:t>
            </a:r>
          </a:p>
        </p:txBody>
      </p:sp>
      <p:sp>
        <p:nvSpPr>
          <p:cNvPr name="TextBox 18" id="18"/>
          <p:cNvSpPr txBox="true"/>
          <p:nvPr/>
        </p:nvSpPr>
        <p:spPr>
          <a:xfrm rot="0">
            <a:off x="13663056" y="4428250"/>
            <a:ext cx="4425652" cy="1354301"/>
          </a:xfrm>
          <a:prstGeom prst="rect">
            <a:avLst/>
          </a:prstGeom>
        </p:spPr>
        <p:txBody>
          <a:bodyPr anchor="t" rtlCol="false" tIns="0" lIns="0" bIns="0" rIns="0">
            <a:spAutoFit/>
          </a:bodyPr>
          <a:lstStyle/>
          <a:p>
            <a:pPr algn="ctr">
              <a:lnSpc>
                <a:spcPts val="3578"/>
              </a:lnSpc>
            </a:pPr>
            <a:r>
              <a:rPr lang="en-US" sz="2556" u="sng">
                <a:solidFill>
                  <a:srgbClr val="B8833E"/>
                </a:solidFill>
                <a:latin typeface="Poppins"/>
                <a:ea typeface="Poppins"/>
                <a:cs typeface="Poppins"/>
                <a:sym typeface="Poppins"/>
              </a:rPr>
              <a:t>Apoio visual</a:t>
            </a:r>
            <a:r>
              <a:rPr lang="en-US" sz="2556">
                <a:solidFill>
                  <a:srgbClr val="B8833E"/>
                </a:solidFill>
                <a:latin typeface="Poppins"/>
                <a:ea typeface="Poppins"/>
                <a:cs typeface="Poppins"/>
                <a:sym typeface="Poppins"/>
              </a:rPr>
              <a:t>:  imagens que ajude o aluno a fazer a interpretação do texto lido.</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10939" y="-570404"/>
            <a:ext cx="2778634" cy="2778634"/>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E8DB"/>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flipH="true">
            <a:off x="3399888" y="2232042"/>
            <a:ext cx="1202344" cy="0"/>
          </a:xfrm>
          <a:prstGeom prst="line">
            <a:avLst/>
          </a:prstGeom>
          <a:ln cap="flat" w="47625">
            <a:solidFill>
              <a:srgbClr val="B8833E"/>
            </a:solidFill>
            <a:prstDash val="solid"/>
            <a:headEnd type="none" len="sm" w="sm"/>
            <a:tailEnd type="none" len="sm" w="sm"/>
          </a:ln>
        </p:spPr>
      </p:sp>
      <p:grpSp>
        <p:nvGrpSpPr>
          <p:cNvPr name="Group 6" id="6"/>
          <p:cNvGrpSpPr/>
          <p:nvPr/>
        </p:nvGrpSpPr>
        <p:grpSpPr>
          <a:xfrm rot="0">
            <a:off x="6711365" y="0"/>
            <a:ext cx="454744" cy="11922037"/>
            <a:chOff x="0" y="0"/>
            <a:chExt cx="606325" cy="15896049"/>
          </a:xfrm>
        </p:grpSpPr>
        <p:pic>
          <p:nvPicPr>
            <p:cNvPr name="Picture 7" id="7"/>
            <p:cNvPicPr>
              <a:picLocks noChangeAspect="true"/>
            </p:cNvPicPr>
            <p:nvPr/>
          </p:nvPicPr>
          <p:blipFill>
            <a:blip r:embed="rId2"/>
            <a:srcRect l="48728" t="0" r="48728" b="0"/>
            <a:stretch>
              <a:fillRect/>
            </a:stretch>
          </p:blipFill>
          <p:spPr>
            <a:xfrm flipH="false" flipV="false">
              <a:off x="0" y="0"/>
              <a:ext cx="606325" cy="15896049"/>
            </a:xfrm>
            <a:prstGeom prst="rect">
              <a:avLst/>
            </a:prstGeom>
          </p:spPr>
        </p:pic>
      </p:grpSp>
      <p:sp>
        <p:nvSpPr>
          <p:cNvPr name="Freeform 8" id="8"/>
          <p:cNvSpPr/>
          <p:nvPr/>
        </p:nvSpPr>
        <p:spPr>
          <a:xfrm flipH="false" flipV="false" rot="-3988937">
            <a:off x="12959839" y="2531105"/>
            <a:ext cx="621778" cy="765265"/>
          </a:xfrm>
          <a:custGeom>
            <a:avLst/>
            <a:gdLst/>
            <a:ahLst/>
            <a:cxnLst/>
            <a:rect r="r" b="b" t="t" l="l"/>
            <a:pathLst>
              <a:path h="765265" w="621778">
                <a:moveTo>
                  <a:pt x="0" y="0"/>
                </a:moveTo>
                <a:lnTo>
                  <a:pt x="621777" y="0"/>
                </a:lnTo>
                <a:lnTo>
                  <a:pt x="621777" y="765265"/>
                </a:lnTo>
                <a:lnTo>
                  <a:pt x="0" y="765265"/>
                </a:lnTo>
                <a:lnTo>
                  <a:pt x="0" y="0"/>
                </a:lnTo>
                <a:close/>
              </a:path>
            </a:pathLst>
          </a:custGeom>
          <a:blipFill>
            <a:blip r:embed="rId3"/>
            <a:stretch>
              <a:fillRect l="0" t="0" r="0" b="0"/>
            </a:stretch>
          </a:blipFill>
        </p:spPr>
      </p:sp>
      <p:sp>
        <p:nvSpPr>
          <p:cNvPr name="TextBox 9" id="9"/>
          <p:cNvSpPr txBox="true"/>
          <p:nvPr/>
        </p:nvSpPr>
        <p:spPr>
          <a:xfrm rot="0">
            <a:off x="13270728" y="7650294"/>
            <a:ext cx="4120852" cy="441832"/>
          </a:xfrm>
          <a:prstGeom prst="rect">
            <a:avLst/>
          </a:prstGeom>
        </p:spPr>
        <p:txBody>
          <a:bodyPr anchor="t" rtlCol="false" tIns="0" lIns="0" bIns="0" rIns="0">
            <a:spAutoFit/>
          </a:bodyPr>
          <a:lstStyle/>
          <a:p>
            <a:pPr algn="ctr">
              <a:lnSpc>
                <a:spcPts val="3472"/>
              </a:lnSpc>
            </a:pPr>
            <a:r>
              <a:rPr lang="en-US" sz="2480" u="sng">
                <a:solidFill>
                  <a:srgbClr val="B8833E"/>
                </a:solidFill>
                <a:latin typeface="Poppins"/>
                <a:ea typeface="Poppins"/>
                <a:cs typeface="Poppins"/>
                <a:sym typeface="Poppins"/>
              </a:rPr>
              <a:t>MODELAÇÃO</a:t>
            </a:r>
          </a:p>
        </p:txBody>
      </p:sp>
      <p:sp>
        <p:nvSpPr>
          <p:cNvPr name="Freeform 10" id="10"/>
          <p:cNvSpPr/>
          <p:nvPr/>
        </p:nvSpPr>
        <p:spPr>
          <a:xfrm flipH="false" flipV="false" rot="-4435539">
            <a:off x="12930834" y="4573586"/>
            <a:ext cx="621778" cy="765265"/>
          </a:xfrm>
          <a:custGeom>
            <a:avLst/>
            <a:gdLst/>
            <a:ahLst/>
            <a:cxnLst/>
            <a:rect r="r" b="b" t="t" l="l"/>
            <a:pathLst>
              <a:path h="765265" w="621778">
                <a:moveTo>
                  <a:pt x="0" y="0"/>
                </a:moveTo>
                <a:lnTo>
                  <a:pt x="621778" y="0"/>
                </a:lnTo>
                <a:lnTo>
                  <a:pt x="621778" y="765265"/>
                </a:lnTo>
                <a:lnTo>
                  <a:pt x="0" y="765265"/>
                </a:lnTo>
                <a:lnTo>
                  <a:pt x="0" y="0"/>
                </a:lnTo>
                <a:close/>
              </a:path>
            </a:pathLst>
          </a:custGeom>
          <a:blipFill>
            <a:blip r:embed="rId3"/>
            <a:stretch>
              <a:fillRect l="0" t="0" r="0" b="0"/>
            </a:stretch>
          </a:blipFill>
        </p:spPr>
      </p:sp>
      <p:sp>
        <p:nvSpPr>
          <p:cNvPr name="Freeform 11" id="11"/>
          <p:cNvSpPr/>
          <p:nvPr/>
        </p:nvSpPr>
        <p:spPr>
          <a:xfrm flipH="false" flipV="false" rot="-4104576">
            <a:off x="13100939" y="6843837"/>
            <a:ext cx="621778" cy="765265"/>
          </a:xfrm>
          <a:custGeom>
            <a:avLst/>
            <a:gdLst/>
            <a:ahLst/>
            <a:cxnLst/>
            <a:rect r="r" b="b" t="t" l="l"/>
            <a:pathLst>
              <a:path h="765265" w="621778">
                <a:moveTo>
                  <a:pt x="0" y="0"/>
                </a:moveTo>
                <a:lnTo>
                  <a:pt x="621777" y="0"/>
                </a:lnTo>
                <a:lnTo>
                  <a:pt x="621777" y="765265"/>
                </a:lnTo>
                <a:lnTo>
                  <a:pt x="0" y="765265"/>
                </a:lnTo>
                <a:lnTo>
                  <a:pt x="0" y="0"/>
                </a:lnTo>
                <a:close/>
              </a:path>
            </a:pathLst>
          </a:custGeom>
          <a:blipFill>
            <a:blip r:embed="rId3"/>
            <a:stretch>
              <a:fillRect l="0" t="0" r="0" b="0"/>
            </a:stretch>
          </a:blipFill>
        </p:spPr>
      </p:sp>
      <p:sp>
        <p:nvSpPr>
          <p:cNvPr name="TextBox 12" id="12"/>
          <p:cNvSpPr txBox="true"/>
          <p:nvPr/>
        </p:nvSpPr>
        <p:spPr>
          <a:xfrm rot="0">
            <a:off x="1028700" y="392176"/>
            <a:ext cx="5736846" cy="1635079"/>
          </a:xfrm>
          <a:prstGeom prst="rect">
            <a:avLst/>
          </a:prstGeom>
        </p:spPr>
        <p:txBody>
          <a:bodyPr anchor="t" rtlCol="false" tIns="0" lIns="0" bIns="0" rIns="0">
            <a:spAutoFit/>
          </a:bodyPr>
          <a:lstStyle/>
          <a:p>
            <a:pPr algn="l">
              <a:lnSpc>
                <a:spcPts val="6094"/>
              </a:lnSpc>
            </a:pPr>
            <a:r>
              <a:rPr lang="en-US" sz="7432">
                <a:solidFill>
                  <a:srgbClr val="2B2928"/>
                </a:solidFill>
                <a:latin typeface="HK Grotesk"/>
                <a:ea typeface="HK Grotesk"/>
                <a:cs typeface="HK Grotesk"/>
                <a:sym typeface="HK Grotesk"/>
              </a:rPr>
              <a:t>ADAPTAÇÃO NA PRÁTICA</a:t>
            </a:r>
          </a:p>
        </p:txBody>
      </p:sp>
      <p:sp>
        <p:nvSpPr>
          <p:cNvPr name="TextBox 13" id="13"/>
          <p:cNvSpPr txBox="true"/>
          <p:nvPr/>
        </p:nvSpPr>
        <p:spPr>
          <a:xfrm rot="0">
            <a:off x="2045093" y="2347317"/>
            <a:ext cx="3741182" cy="566420"/>
          </a:xfrm>
          <a:prstGeom prst="rect">
            <a:avLst/>
          </a:prstGeom>
        </p:spPr>
        <p:txBody>
          <a:bodyPr anchor="t" rtlCol="false" tIns="0" lIns="0" bIns="0" rIns="0">
            <a:spAutoFit/>
          </a:bodyPr>
          <a:lstStyle/>
          <a:p>
            <a:pPr algn="ctr">
              <a:lnSpc>
                <a:spcPts val="4480"/>
              </a:lnSpc>
            </a:pPr>
            <a:r>
              <a:rPr lang="en-US" sz="3200" u="sng">
                <a:solidFill>
                  <a:srgbClr val="FF3131"/>
                </a:solidFill>
                <a:latin typeface="Poppins"/>
                <a:ea typeface="Poppins"/>
                <a:cs typeface="Poppins"/>
                <a:sym typeface="Poppins"/>
              </a:rPr>
              <a:t>ATIVIDADE COMUM</a:t>
            </a:r>
          </a:p>
        </p:txBody>
      </p:sp>
      <p:sp>
        <p:nvSpPr>
          <p:cNvPr name="TextBox 14" id="14"/>
          <p:cNvSpPr txBox="true"/>
          <p:nvPr/>
        </p:nvSpPr>
        <p:spPr>
          <a:xfrm rot="0">
            <a:off x="7589016" y="733188"/>
            <a:ext cx="6086227" cy="1128395"/>
          </a:xfrm>
          <a:prstGeom prst="rect">
            <a:avLst/>
          </a:prstGeom>
        </p:spPr>
        <p:txBody>
          <a:bodyPr anchor="t" rtlCol="false" tIns="0" lIns="0" bIns="0" rIns="0">
            <a:spAutoFit/>
          </a:bodyPr>
          <a:lstStyle/>
          <a:p>
            <a:pPr algn="ctr">
              <a:lnSpc>
                <a:spcPts val="4480"/>
              </a:lnSpc>
            </a:pPr>
            <a:r>
              <a:rPr lang="en-US" sz="3200" u="sng">
                <a:solidFill>
                  <a:srgbClr val="FF3131"/>
                </a:solidFill>
                <a:latin typeface="Poppins"/>
                <a:ea typeface="Poppins"/>
                <a:cs typeface="Poppins"/>
                <a:sym typeface="Poppins"/>
              </a:rPr>
              <a:t>ATIVIDADE ADAPTADA para o mesmo objetivo da turma.</a:t>
            </a:r>
          </a:p>
        </p:txBody>
      </p:sp>
      <p:sp>
        <p:nvSpPr>
          <p:cNvPr name="TextBox 15" id="15"/>
          <p:cNvSpPr txBox="true"/>
          <p:nvPr/>
        </p:nvSpPr>
        <p:spPr>
          <a:xfrm rot="0">
            <a:off x="13241723" y="2715148"/>
            <a:ext cx="4425652" cy="906626"/>
          </a:xfrm>
          <a:prstGeom prst="rect">
            <a:avLst/>
          </a:prstGeom>
        </p:spPr>
        <p:txBody>
          <a:bodyPr anchor="t" rtlCol="false" tIns="0" lIns="0" bIns="0" rIns="0">
            <a:spAutoFit/>
          </a:bodyPr>
          <a:lstStyle/>
          <a:p>
            <a:pPr algn="ctr">
              <a:lnSpc>
                <a:spcPts val="3578"/>
              </a:lnSpc>
            </a:pPr>
            <a:r>
              <a:rPr lang="en-US" sz="2556">
                <a:solidFill>
                  <a:srgbClr val="B8833E"/>
                </a:solidFill>
                <a:latin typeface="Poppins"/>
                <a:ea typeface="Poppins"/>
                <a:cs typeface="Poppins"/>
                <a:sym typeface="Poppins"/>
              </a:rPr>
              <a:t>Estrutura clara e organizadas.</a:t>
            </a:r>
          </a:p>
        </p:txBody>
      </p:sp>
      <p:sp>
        <p:nvSpPr>
          <p:cNvPr name="Freeform 16" id="16"/>
          <p:cNvSpPr/>
          <p:nvPr/>
        </p:nvSpPr>
        <p:spPr>
          <a:xfrm flipH="false" flipV="false" rot="0">
            <a:off x="7763350" y="2433042"/>
            <a:ext cx="4907303" cy="7058469"/>
          </a:xfrm>
          <a:custGeom>
            <a:avLst/>
            <a:gdLst/>
            <a:ahLst/>
            <a:cxnLst/>
            <a:rect r="r" b="b" t="t" l="l"/>
            <a:pathLst>
              <a:path h="7058469" w="4907303">
                <a:moveTo>
                  <a:pt x="0" y="0"/>
                </a:moveTo>
                <a:lnTo>
                  <a:pt x="4907303" y="0"/>
                </a:lnTo>
                <a:lnTo>
                  <a:pt x="4907303" y="7058469"/>
                </a:lnTo>
                <a:lnTo>
                  <a:pt x="0" y="7058469"/>
                </a:lnTo>
                <a:lnTo>
                  <a:pt x="0" y="0"/>
                </a:lnTo>
                <a:close/>
              </a:path>
            </a:pathLst>
          </a:custGeom>
          <a:blipFill>
            <a:blip r:embed="rId4"/>
            <a:stretch>
              <a:fillRect l="-5756" t="-61410" r="-53805" b="-85794"/>
            </a:stretch>
          </a:blipFill>
        </p:spPr>
      </p:sp>
      <p:sp>
        <p:nvSpPr>
          <p:cNvPr name="Freeform 17" id="17"/>
          <p:cNvSpPr/>
          <p:nvPr/>
        </p:nvSpPr>
        <p:spPr>
          <a:xfrm flipH="false" flipV="false" rot="0">
            <a:off x="578378" y="3323312"/>
            <a:ext cx="4713505" cy="6708261"/>
          </a:xfrm>
          <a:custGeom>
            <a:avLst/>
            <a:gdLst/>
            <a:ahLst/>
            <a:cxnLst/>
            <a:rect r="r" b="b" t="t" l="l"/>
            <a:pathLst>
              <a:path h="6708261" w="4713505">
                <a:moveTo>
                  <a:pt x="0" y="0"/>
                </a:moveTo>
                <a:lnTo>
                  <a:pt x="4713505" y="0"/>
                </a:lnTo>
                <a:lnTo>
                  <a:pt x="4713505" y="6708262"/>
                </a:lnTo>
                <a:lnTo>
                  <a:pt x="0" y="6708262"/>
                </a:lnTo>
                <a:lnTo>
                  <a:pt x="0" y="0"/>
                </a:lnTo>
                <a:close/>
              </a:path>
            </a:pathLst>
          </a:custGeom>
          <a:blipFill>
            <a:blip r:embed="rId5"/>
            <a:stretch>
              <a:fillRect l="0" t="-56129" r="-52045" b="-81939"/>
            </a:stretch>
          </a:blipFill>
        </p:spPr>
      </p:sp>
      <p:sp>
        <p:nvSpPr>
          <p:cNvPr name="TextBox 18" id="18"/>
          <p:cNvSpPr txBox="true"/>
          <p:nvPr/>
        </p:nvSpPr>
        <p:spPr>
          <a:xfrm rot="0">
            <a:off x="13658658" y="5061970"/>
            <a:ext cx="4120852" cy="879982"/>
          </a:xfrm>
          <a:prstGeom prst="rect">
            <a:avLst/>
          </a:prstGeom>
        </p:spPr>
        <p:txBody>
          <a:bodyPr anchor="t" rtlCol="false" tIns="0" lIns="0" bIns="0" rIns="0">
            <a:spAutoFit/>
          </a:bodyPr>
          <a:lstStyle/>
          <a:p>
            <a:pPr algn="ctr">
              <a:lnSpc>
                <a:spcPts val="3472"/>
              </a:lnSpc>
            </a:pPr>
            <a:r>
              <a:rPr lang="en-US" sz="2480" u="sng">
                <a:solidFill>
                  <a:srgbClr val="B8833E"/>
                </a:solidFill>
                <a:latin typeface="Poppins"/>
                <a:ea typeface="Poppins"/>
                <a:cs typeface="Poppins"/>
                <a:sym typeface="Poppins"/>
              </a:rPr>
              <a:t>OBJETIVOS DETERMINADOS E CLAROS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4E8DB"/>
        </a:solidFill>
      </p:bgPr>
    </p:bg>
    <p:spTree>
      <p:nvGrpSpPr>
        <p:cNvPr id="1" name=""/>
        <p:cNvGrpSpPr/>
        <p:nvPr/>
      </p:nvGrpSpPr>
      <p:grpSpPr>
        <a:xfrm>
          <a:off x="0" y="0"/>
          <a:ext cx="0" cy="0"/>
          <a:chOff x="0" y="0"/>
          <a:chExt cx="0" cy="0"/>
        </a:xfrm>
      </p:grpSpPr>
      <p:grpSp>
        <p:nvGrpSpPr>
          <p:cNvPr name="Group 2" id="2"/>
          <p:cNvGrpSpPr/>
          <p:nvPr/>
        </p:nvGrpSpPr>
        <p:grpSpPr>
          <a:xfrm rot="0">
            <a:off x="8722704" y="0"/>
            <a:ext cx="9738874" cy="10287000"/>
            <a:chOff x="0" y="0"/>
            <a:chExt cx="12985165" cy="13716000"/>
          </a:xfrm>
        </p:grpSpPr>
        <p:pic>
          <p:nvPicPr>
            <p:cNvPr name="Picture 3" id="3"/>
            <p:cNvPicPr>
              <a:picLocks noChangeAspect="true"/>
            </p:cNvPicPr>
            <p:nvPr/>
          </p:nvPicPr>
          <p:blipFill>
            <a:blip r:embed="rId2"/>
            <a:srcRect l="18442" t="0" r="18442" b="0"/>
            <a:stretch>
              <a:fillRect/>
            </a:stretch>
          </p:blipFill>
          <p:spPr>
            <a:xfrm flipH="false" flipV="false">
              <a:off x="0" y="0"/>
              <a:ext cx="12985165" cy="13716000"/>
            </a:xfrm>
            <a:prstGeom prst="rect">
              <a:avLst/>
            </a:prstGeom>
          </p:spPr>
        </p:pic>
      </p:grpSp>
      <p:sp>
        <p:nvSpPr>
          <p:cNvPr name="Freeform 4" id="4"/>
          <p:cNvSpPr/>
          <p:nvPr/>
        </p:nvSpPr>
        <p:spPr>
          <a:xfrm flipH="false" flipV="false" rot="0">
            <a:off x="468623" y="1627712"/>
            <a:ext cx="4974841" cy="7031577"/>
          </a:xfrm>
          <a:custGeom>
            <a:avLst/>
            <a:gdLst/>
            <a:ahLst/>
            <a:cxnLst/>
            <a:rect r="r" b="b" t="t" l="l"/>
            <a:pathLst>
              <a:path h="7031577" w="4974841">
                <a:moveTo>
                  <a:pt x="0" y="0"/>
                </a:moveTo>
                <a:lnTo>
                  <a:pt x="4974841" y="0"/>
                </a:lnTo>
                <a:lnTo>
                  <a:pt x="4974841" y="7031576"/>
                </a:lnTo>
                <a:lnTo>
                  <a:pt x="0" y="7031576"/>
                </a:lnTo>
                <a:lnTo>
                  <a:pt x="0" y="0"/>
                </a:lnTo>
                <a:close/>
              </a:path>
            </a:pathLst>
          </a:custGeom>
          <a:blipFill>
            <a:blip r:embed="rId3"/>
            <a:stretch>
              <a:fillRect l="0" t="0" r="0" b="0"/>
            </a:stretch>
          </a:blipFill>
        </p:spPr>
      </p:sp>
      <p:sp>
        <p:nvSpPr>
          <p:cNvPr name="TextBox 5" id="5"/>
          <p:cNvSpPr txBox="true"/>
          <p:nvPr/>
        </p:nvSpPr>
        <p:spPr>
          <a:xfrm rot="0">
            <a:off x="3674560" y="730290"/>
            <a:ext cx="12460373" cy="863520"/>
          </a:xfrm>
          <a:prstGeom prst="rect">
            <a:avLst/>
          </a:prstGeom>
        </p:spPr>
        <p:txBody>
          <a:bodyPr anchor="t" rtlCol="false" tIns="0" lIns="0" bIns="0" rIns="0">
            <a:spAutoFit/>
          </a:bodyPr>
          <a:lstStyle/>
          <a:p>
            <a:pPr algn="l">
              <a:lnSpc>
                <a:spcPts val="6094"/>
              </a:lnSpc>
            </a:pPr>
            <a:r>
              <a:rPr lang="en-US" sz="7432">
                <a:solidFill>
                  <a:srgbClr val="2B2928"/>
                </a:solidFill>
                <a:latin typeface="HK Grotesk"/>
                <a:ea typeface="HK Grotesk"/>
                <a:cs typeface="HK Grotesk"/>
                <a:sym typeface="HK Grotesk"/>
              </a:rPr>
              <a:t>ANALISANDO ATIVIDADES</a:t>
            </a:r>
          </a:p>
        </p:txBody>
      </p:sp>
      <p:sp>
        <p:nvSpPr>
          <p:cNvPr name="TextBox 6" id="6"/>
          <p:cNvSpPr txBox="true"/>
          <p:nvPr/>
        </p:nvSpPr>
        <p:spPr>
          <a:xfrm rot="0">
            <a:off x="9666902" y="1693124"/>
            <a:ext cx="6170023" cy="8434070"/>
          </a:xfrm>
          <a:prstGeom prst="rect">
            <a:avLst/>
          </a:prstGeom>
        </p:spPr>
        <p:txBody>
          <a:bodyPr anchor="t" rtlCol="false" tIns="0" lIns="0" bIns="0" rIns="0">
            <a:spAutoFit/>
          </a:bodyPr>
          <a:lstStyle/>
          <a:p>
            <a:pPr algn="l">
              <a:lnSpc>
                <a:spcPts val="4480"/>
              </a:lnSpc>
            </a:pPr>
            <a:r>
              <a:rPr lang="en-US" sz="3200">
                <a:solidFill>
                  <a:srgbClr val="2B2928"/>
                </a:solidFill>
                <a:latin typeface="Poppins"/>
                <a:ea typeface="Poppins"/>
                <a:cs typeface="Poppins"/>
                <a:sym typeface="Poppins"/>
              </a:rPr>
              <a:t>1.</a:t>
            </a:r>
            <a:r>
              <a:rPr lang="en-US" sz="3200" u="sng">
                <a:solidFill>
                  <a:srgbClr val="2B2928"/>
                </a:solidFill>
                <a:latin typeface="Poppins"/>
                <a:ea typeface="Poppins"/>
                <a:cs typeface="Poppins"/>
                <a:sym typeface="Poppins"/>
              </a:rPr>
              <a:t>Diferentes objetivos:</a:t>
            </a:r>
            <a:r>
              <a:rPr lang="en-US" sz="3200">
                <a:solidFill>
                  <a:srgbClr val="2B2928"/>
                </a:solidFill>
                <a:latin typeface="Poppins"/>
                <a:ea typeface="Poppins"/>
                <a:cs typeface="Poppins"/>
                <a:sym typeface="Poppins"/>
              </a:rPr>
              <a:t> Quando a atividade exige vários conhecimentos e ações diferente.</a:t>
            </a:r>
          </a:p>
          <a:p>
            <a:pPr algn="l">
              <a:lnSpc>
                <a:spcPts val="4480"/>
              </a:lnSpc>
            </a:pPr>
          </a:p>
          <a:p>
            <a:pPr algn="l">
              <a:lnSpc>
                <a:spcPts val="4480"/>
              </a:lnSpc>
            </a:pPr>
            <a:r>
              <a:rPr lang="en-US" sz="3200">
                <a:solidFill>
                  <a:srgbClr val="2B2928"/>
                </a:solidFill>
                <a:latin typeface="Poppins"/>
                <a:ea typeface="Poppins"/>
                <a:cs typeface="Poppins"/>
                <a:sym typeface="Poppins"/>
              </a:rPr>
              <a:t>2.</a:t>
            </a:r>
            <a:r>
              <a:rPr lang="en-US" sz="3200" u="sng">
                <a:solidFill>
                  <a:srgbClr val="2B2928"/>
                </a:solidFill>
                <a:latin typeface="Poppins"/>
                <a:ea typeface="Poppins"/>
                <a:cs typeface="Poppins"/>
                <a:sym typeface="Poppins"/>
              </a:rPr>
              <a:t> </a:t>
            </a:r>
            <a:r>
              <a:rPr lang="en-US" sz="3200" u="sng">
                <a:solidFill>
                  <a:srgbClr val="2B2928"/>
                </a:solidFill>
                <a:latin typeface="Poppins"/>
                <a:ea typeface="Poppins"/>
                <a:cs typeface="Poppins"/>
                <a:sym typeface="Poppins"/>
              </a:rPr>
              <a:t>Falta de estrutura:</a:t>
            </a:r>
            <a:r>
              <a:rPr lang="en-US" sz="3200">
                <a:solidFill>
                  <a:srgbClr val="2B2928"/>
                </a:solidFill>
                <a:latin typeface="Poppins"/>
                <a:ea typeface="Poppins"/>
                <a:cs typeface="Poppins"/>
                <a:sym typeface="Poppins"/>
              </a:rPr>
              <a:t> Quando trás várias questões na mesma folha com formatos distintos;</a:t>
            </a:r>
          </a:p>
          <a:p>
            <a:pPr algn="l">
              <a:lnSpc>
                <a:spcPts val="4480"/>
              </a:lnSpc>
            </a:pPr>
          </a:p>
          <a:p>
            <a:pPr algn="l">
              <a:lnSpc>
                <a:spcPts val="4480"/>
              </a:lnSpc>
            </a:pPr>
            <a:r>
              <a:rPr lang="en-US" sz="3200">
                <a:solidFill>
                  <a:srgbClr val="2B2928"/>
                </a:solidFill>
                <a:latin typeface="Poppins"/>
                <a:ea typeface="Poppins"/>
                <a:cs typeface="Poppins"/>
                <a:sym typeface="Poppins"/>
              </a:rPr>
              <a:t>3</a:t>
            </a:r>
            <a:r>
              <a:rPr lang="en-US" sz="3200" u="sng">
                <a:solidFill>
                  <a:srgbClr val="2B2928"/>
                </a:solidFill>
                <a:latin typeface="Poppins"/>
                <a:ea typeface="Poppins"/>
                <a:cs typeface="Poppins"/>
                <a:sym typeface="Poppins"/>
              </a:rPr>
              <a:t>.</a:t>
            </a:r>
            <a:r>
              <a:rPr lang="en-US" sz="3200" u="sng">
                <a:solidFill>
                  <a:srgbClr val="2B2928"/>
                </a:solidFill>
                <a:latin typeface="Poppins"/>
                <a:ea typeface="Poppins"/>
                <a:cs typeface="Poppins"/>
                <a:sym typeface="Poppins"/>
              </a:rPr>
              <a:t>Poluição visual:</a:t>
            </a:r>
            <a:r>
              <a:rPr lang="en-US" sz="3200">
                <a:solidFill>
                  <a:srgbClr val="2B2928"/>
                </a:solidFill>
                <a:latin typeface="Poppins"/>
                <a:ea typeface="Poppins"/>
                <a:cs typeface="Poppins"/>
                <a:sym typeface="Poppins"/>
              </a:rPr>
              <a:t> O excesso de informação irá prejudicar o foco, atenção e compreensão do aluno.</a:t>
            </a:r>
          </a:p>
          <a:p>
            <a:pPr algn="ctr">
              <a:lnSpc>
                <a:spcPts val="4480"/>
              </a:lnSpc>
            </a:pPr>
          </a:p>
        </p:txBody>
      </p:sp>
      <p:sp>
        <p:nvSpPr>
          <p:cNvPr name="Freeform 7" id="7"/>
          <p:cNvSpPr/>
          <p:nvPr/>
        </p:nvSpPr>
        <p:spPr>
          <a:xfrm flipH="false" flipV="false" rot="0">
            <a:off x="4333116" y="3770236"/>
            <a:ext cx="4767719" cy="6356958"/>
          </a:xfrm>
          <a:custGeom>
            <a:avLst/>
            <a:gdLst/>
            <a:ahLst/>
            <a:cxnLst/>
            <a:rect r="r" b="b" t="t" l="l"/>
            <a:pathLst>
              <a:path h="6356958" w="4767719">
                <a:moveTo>
                  <a:pt x="0" y="0"/>
                </a:moveTo>
                <a:lnTo>
                  <a:pt x="4767719" y="0"/>
                </a:lnTo>
                <a:lnTo>
                  <a:pt x="4767719" y="6356958"/>
                </a:lnTo>
                <a:lnTo>
                  <a:pt x="0" y="6356958"/>
                </a:lnTo>
                <a:lnTo>
                  <a:pt x="0" y="0"/>
                </a:lnTo>
                <a:close/>
              </a:path>
            </a:pathLst>
          </a:custGeom>
          <a:blipFill>
            <a:blip r:embed="rId4"/>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3991027"/>
            <a:ext cx="18288000" cy="6295973"/>
            <a:chOff x="0" y="0"/>
            <a:chExt cx="4816593" cy="1658199"/>
          </a:xfrm>
        </p:grpSpPr>
        <p:sp>
          <p:nvSpPr>
            <p:cNvPr name="Freeform 3" id="3"/>
            <p:cNvSpPr/>
            <p:nvPr/>
          </p:nvSpPr>
          <p:spPr>
            <a:xfrm flipH="false" flipV="false" rot="0">
              <a:off x="0" y="0"/>
              <a:ext cx="4816592" cy="1658199"/>
            </a:xfrm>
            <a:custGeom>
              <a:avLst/>
              <a:gdLst/>
              <a:ahLst/>
              <a:cxnLst/>
              <a:rect r="r" b="b" t="t" l="l"/>
              <a:pathLst>
                <a:path h="1658199" w="4816592">
                  <a:moveTo>
                    <a:pt x="0" y="0"/>
                  </a:moveTo>
                  <a:lnTo>
                    <a:pt x="4816592" y="0"/>
                  </a:lnTo>
                  <a:lnTo>
                    <a:pt x="4816592" y="1658199"/>
                  </a:lnTo>
                  <a:lnTo>
                    <a:pt x="0" y="1658199"/>
                  </a:lnTo>
                  <a:close/>
                </a:path>
              </a:pathLst>
            </a:custGeom>
            <a:solidFill>
              <a:srgbClr val="F4E8DB"/>
            </a:solidFill>
          </p:spPr>
        </p:sp>
        <p:sp>
          <p:nvSpPr>
            <p:cNvPr name="TextBox 4" id="4"/>
            <p:cNvSpPr txBox="true"/>
            <p:nvPr/>
          </p:nvSpPr>
          <p:spPr>
            <a:xfrm>
              <a:off x="0" y="-38100"/>
              <a:ext cx="4816593" cy="1696299"/>
            </a:xfrm>
            <a:prstGeom prst="rect">
              <a:avLst/>
            </a:prstGeom>
          </p:spPr>
          <p:txBody>
            <a:bodyPr anchor="ctr" rtlCol="false" tIns="50800" lIns="50800" bIns="50800" rIns="50800"/>
            <a:lstStyle/>
            <a:p>
              <a:pPr algn="ctr">
                <a:lnSpc>
                  <a:spcPts val="2659"/>
                </a:lnSpc>
              </a:pPr>
            </a:p>
          </p:txBody>
        </p:sp>
      </p:grpSp>
      <p:sp>
        <p:nvSpPr>
          <p:cNvPr name="AutoShape 5" id="5"/>
          <p:cNvSpPr/>
          <p:nvPr/>
        </p:nvSpPr>
        <p:spPr>
          <a:xfrm flipH="true">
            <a:off x="-416505" y="6165758"/>
            <a:ext cx="18704505" cy="0"/>
          </a:xfrm>
          <a:prstGeom prst="line">
            <a:avLst/>
          </a:prstGeom>
          <a:ln cap="flat" w="19050">
            <a:solidFill>
              <a:srgbClr val="B8833E"/>
            </a:solidFill>
            <a:prstDash val="solid"/>
            <a:headEnd type="none" len="sm" w="sm"/>
            <a:tailEnd type="none" len="sm" w="sm"/>
          </a:ln>
        </p:spPr>
      </p:sp>
      <p:grpSp>
        <p:nvGrpSpPr>
          <p:cNvPr name="Group 6" id="6"/>
          <p:cNvGrpSpPr/>
          <p:nvPr/>
        </p:nvGrpSpPr>
        <p:grpSpPr>
          <a:xfrm rot="0">
            <a:off x="8915917" y="0"/>
            <a:ext cx="9372083" cy="3991027"/>
            <a:chOff x="0" y="0"/>
            <a:chExt cx="12496111" cy="5321369"/>
          </a:xfrm>
        </p:grpSpPr>
        <p:pic>
          <p:nvPicPr>
            <p:cNvPr name="Picture 7" id="7"/>
            <p:cNvPicPr>
              <a:picLocks noChangeAspect="true"/>
            </p:cNvPicPr>
            <p:nvPr/>
          </p:nvPicPr>
          <p:blipFill>
            <a:blip r:embed="rId2"/>
            <a:srcRect l="0" t="56794" r="0" b="14780"/>
            <a:stretch>
              <a:fillRect/>
            </a:stretch>
          </p:blipFill>
          <p:spPr>
            <a:xfrm flipH="false" flipV="false">
              <a:off x="0" y="0"/>
              <a:ext cx="12496111" cy="5321369"/>
            </a:xfrm>
            <a:prstGeom prst="rect">
              <a:avLst/>
            </a:prstGeom>
          </p:spPr>
        </p:pic>
      </p:grpSp>
      <p:grpSp>
        <p:nvGrpSpPr>
          <p:cNvPr name="Group 8" id="8"/>
          <p:cNvGrpSpPr/>
          <p:nvPr/>
        </p:nvGrpSpPr>
        <p:grpSpPr>
          <a:xfrm rot="0">
            <a:off x="1028700" y="5652401"/>
            <a:ext cx="1045765" cy="104576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8833E"/>
            </a:solidFill>
          </p:spPr>
        </p:sp>
        <p:sp>
          <p:nvSpPr>
            <p:cNvPr name="TextBox 10" id="10"/>
            <p:cNvSpPr txBox="true"/>
            <p:nvPr/>
          </p:nvSpPr>
          <p:spPr>
            <a:xfrm>
              <a:off x="0" y="161925"/>
              <a:ext cx="812800" cy="650875"/>
            </a:xfrm>
            <a:prstGeom prst="rect">
              <a:avLst/>
            </a:prstGeom>
          </p:spPr>
          <p:txBody>
            <a:bodyPr anchor="ctr" rtlCol="false" tIns="50800" lIns="50800" bIns="50800" rIns="50800"/>
            <a:lstStyle/>
            <a:p>
              <a:pPr algn="ctr" marL="0" indent="0" lvl="0">
                <a:lnSpc>
                  <a:spcPts val="3690"/>
                </a:lnSpc>
                <a:spcBef>
                  <a:spcPct val="0"/>
                </a:spcBef>
              </a:pPr>
              <a:r>
                <a:rPr lang="en-US" sz="4500" strike="noStrike" u="none">
                  <a:solidFill>
                    <a:srgbClr val="FFFFFF"/>
                  </a:solidFill>
                  <a:latin typeface="HK Grotesk"/>
                  <a:ea typeface="HK Grotesk"/>
                  <a:cs typeface="HK Grotesk"/>
                  <a:sym typeface="HK Grotesk"/>
                </a:rPr>
                <a:t>1</a:t>
              </a:r>
            </a:p>
          </p:txBody>
        </p:sp>
      </p:grpSp>
      <p:grpSp>
        <p:nvGrpSpPr>
          <p:cNvPr name="Group 11" id="11"/>
          <p:cNvGrpSpPr/>
          <p:nvPr/>
        </p:nvGrpSpPr>
        <p:grpSpPr>
          <a:xfrm rot="0">
            <a:off x="8393034" y="5652401"/>
            <a:ext cx="1045765" cy="1045765"/>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8833E"/>
            </a:solidFill>
          </p:spPr>
        </p:sp>
        <p:sp>
          <p:nvSpPr>
            <p:cNvPr name="TextBox 13" id="13"/>
            <p:cNvSpPr txBox="true"/>
            <p:nvPr/>
          </p:nvSpPr>
          <p:spPr>
            <a:xfrm>
              <a:off x="0" y="161925"/>
              <a:ext cx="812800" cy="650875"/>
            </a:xfrm>
            <a:prstGeom prst="rect">
              <a:avLst/>
            </a:prstGeom>
          </p:spPr>
          <p:txBody>
            <a:bodyPr anchor="ctr" rtlCol="false" tIns="50800" lIns="50800" bIns="50800" rIns="50800"/>
            <a:lstStyle/>
            <a:p>
              <a:pPr algn="ctr" marL="0" indent="0" lvl="0">
                <a:lnSpc>
                  <a:spcPts val="3690"/>
                </a:lnSpc>
                <a:spcBef>
                  <a:spcPct val="0"/>
                </a:spcBef>
              </a:pPr>
              <a:r>
                <a:rPr lang="en-US" sz="4500">
                  <a:solidFill>
                    <a:srgbClr val="FFFFFF"/>
                  </a:solidFill>
                  <a:latin typeface="HK Grotesk"/>
                  <a:ea typeface="HK Grotesk"/>
                  <a:cs typeface="HK Grotesk"/>
                  <a:sym typeface="HK Grotesk"/>
                </a:rPr>
                <a:t>3</a:t>
              </a:r>
            </a:p>
          </p:txBody>
        </p:sp>
      </p:grpSp>
      <p:grpSp>
        <p:nvGrpSpPr>
          <p:cNvPr name="Group 14" id="14"/>
          <p:cNvGrpSpPr/>
          <p:nvPr/>
        </p:nvGrpSpPr>
        <p:grpSpPr>
          <a:xfrm rot="0">
            <a:off x="4325987" y="5652401"/>
            <a:ext cx="1045765" cy="104576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8833E"/>
            </a:solidFill>
          </p:spPr>
        </p:sp>
        <p:sp>
          <p:nvSpPr>
            <p:cNvPr name="TextBox 16" id="16"/>
            <p:cNvSpPr txBox="true"/>
            <p:nvPr/>
          </p:nvSpPr>
          <p:spPr>
            <a:xfrm>
              <a:off x="0" y="161925"/>
              <a:ext cx="812800" cy="650875"/>
            </a:xfrm>
            <a:prstGeom prst="rect">
              <a:avLst/>
            </a:prstGeom>
          </p:spPr>
          <p:txBody>
            <a:bodyPr anchor="ctr" rtlCol="false" tIns="50800" lIns="50800" bIns="50800" rIns="50800"/>
            <a:lstStyle/>
            <a:p>
              <a:pPr algn="ctr" marL="0" indent="0" lvl="0">
                <a:lnSpc>
                  <a:spcPts val="3690"/>
                </a:lnSpc>
                <a:spcBef>
                  <a:spcPct val="0"/>
                </a:spcBef>
              </a:pPr>
              <a:r>
                <a:rPr lang="en-US" sz="4500">
                  <a:solidFill>
                    <a:srgbClr val="FFFFFF"/>
                  </a:solidFill>
                  <a:latin typeface="HK Grotesk"/>
                  <a:ea typeface="HK Grotesk"/>
                  <a:cs typeface="HK Grotesk"/>
                  <a:sym typeface="HK Grotesk"/>
                </a:rPr>
                <a:t>2</a:t>
              </a:r>
            </a:p>
          </p:txBody>
        </p:sp>
      </p:grpSp>
      <p:grpSp>
        <p:nvGrpSpPr>
          <p:cNvPr name="Group 17" id="17"/>
          <p:cNvGrpSpPr/>
          <p:nvPr/>
        </p:nvGrpSpPr>
        <p:grpSpPr>
          <a:xfrm rot="0">
            <a:off x="12209112" y="5652401"/>
            <a:ext cx="1045765" cy="104576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8833E"/>
            </a:solidFill>
          </p:spPr>
        </p:sp>
        <p:sp>
          <p:nvSpPr>
            <p:cNvPr name="TextBox 19" id="19"/>
            <p:cNvSpPr txBox="true"/>
            <p:nvPr/>
          </p:nvSpPr>
          <p:spPr>
            <a:xfrm>
              <a:off x="0" y="161925"/>
              <a:ext cx="812800" cy="650875"/>
            </a:xfrm>
            <a:prstGeom prst="rect">
              <a:avLst/>
            </a:prstGeom>
          </p:spPr>
          <p:txBody>
            <a:bodyPr anchor="ctr" rtlCol="false" tIns="50800" lIns="50800" bIns="50800" rIns="50800"/>
            <a:lstStyle/>
            <a:p>
              <a:pPr algn="ctr" marL="0" indent="0" lvl="0">
                <a:lnSpc>
                  <a:spcPts val="3690"/>
                </a:lnSpc>
                <a:spcBef>
                  <a:spcPct val="0"/>
                </a:spcBef>
              </a:pPr>
              <a:r>
                <a:rPr lang="en-US" sz="4500">
                  <a:solidFill>
                    <a:srgbClr val="FFFFFF"/>
                  </a:solidFill>
                  <a:latin typeface="HK Grotesk"/>
                  <a:ea typeface="HK Grotesk"/>
                  <a:cs typeface="HK Grotesk"/>
                  <a:sym typeface="HK Grotesk"/>
                </a:rPr>
                <a:t>4</a:t>
              </a:r>
            </a:p>
          </p:txBody>
        </p:sp>
      </p:grpSp>
      <p:sp>
        <p:nvSpPr>
          <p:cNvPr name="TextBox 20" id="20"/>
          <p:cNvSpPr txBox="true"/>
          <p:nvPr/>
        </p:nvSpPr>
        <p:spPr>
          <a:xfrm rot="0">
            <a:off x="392852" y="756797"/>
            <a:ext cx="8370517" cy="1378603"/>
          </a:xfrm>
          <a:prstGeom prst="rect">
            <a:avLst/>
          </a:prstGeom>
        </p:spPr>
        <p:txBody>
          <a:bodyPr anchor="t" rtlCol="false" tIns="0" lIns="0" bIns="0" rIns="0">
            <a:spAutoFit/>
          </a:bodyPr>
          <a:lstStyle/>
          <a:p>
            <a:pPr algn="ctr">
              <a:lnSpc>
                <a:spcPts val="5136"/>
              </a:lnSpc>
            </a:pPr>
            <a:r>
              <a:rPr lang="en-US" sz="6263">
                <a:solidFill>
                  <a:srgbClr val="2B2928"/>
                </a:solidFill>
                <a:latin typeface="HK Grotesk"/>
                <a:ea typeface="HK Grotesk"/>
                <a:cs typeface="HK Grotesk"/>
                <a:sym typeface="HK Grotesk"/>
              </a:rPr>
              <a:t>Etapas para implementar adaptação</a:t>
            </a:r>
          </a:p>
        </p:txBody>
      </p:sp>
      <p:sp>
        <p:nvSpPr>
          <p:cNvPr name="TextBox 21" id="21"/>
          <p:cNvSpPr txBox="true"/>
          <p:nvPr/>
        </p:nvSpPr>
        <p:spPr>
          <a:xfrm rot="0">
            <a:off x="256599" y="7390417"/>
            <a:ext cx="3161034" cy="1160302"/>
          </a:xfrm>
          <a:prstGeom prst="rect">
            <a:avLst/>
          </a:prstGeom>
        </p:spPr>
        <p:txBody>
          <a:bodyPr anchor="t" rtlCol="false" tIns="0" lIns="0" bIns="0" rIns="0">
            <a:spAutoFit/>
          </a:bodyPr>
          <a:lstStyle/>
          <a:p>
            <a:pPr algn="l">
              <a:lnSpc>
                <a:spcPts val="3032"/>
              </a:lnSpc>
            </a:pPr>
            <a:r>
              <a:rPr lang="en-US" sz="2659">
                <a:solidFill>
                  <a:srgbClr val="2B2928"/>
                </a:solidFill>
                <a:latin typeface="HK Grotesk"/>
                <a:ea typeface="HK Grotesk"/>
                <a:cs typeface="HK Grotesk"/>
                <a:sym typeface="HK Grotesk"/>
              </a:rPr>
              <a:t>Identificação das Necessidades do Aluno</a:t>
            </a:r>
          </a:p>
        </p:txBody>
      </p:sp>
      <p:sp>
        <p:nvSpPr>
          <p:cNvPr name="TextBox 22" id="22"/>
          <p:cNvSpPr txBox="true"/>
          <p:nvPr/>
        </p:nvSpPr>
        <p:spPr>
          <a:xfrm rot="0">
            <a:off x="7858282" y="7390417"/>
            <a:ext cx="3161034" cy="780290"/>
          </a:xfrm>
          <a:prstGeom prst="rect">
            <a:avLst/>
          </a:prstGeom>
        </p:spPr>
        <p:txBody>
          <a:bodyPr anchor="t" rtlCol="false" tIns="0" lIns="0" bIns="0" rIns="0">
            <a:spAutoFit/>
          </a:bodyPr>
          <a:lstStyle/>
          <a:p>
            <a:pPr algn="l">
              <a:lnSpc>
                <a:spcPts val="3032"/>
              </a:lnSpc>
            </a:pPr>
            <a:r>
              <a:rPr lang="en-US" sz="2659">
                <a:solidFill>
                  <a:srgbClr val="2B2928"/>
                </a:solidFill>
                <a:latin typeface="HK Grotesk"/>
                <a:ea typeface="HK Grotesk"/>
                <a:cs typeface="HK Grotesk"/>
                <a:sym typeface="HK Grotesk"/>
              </a:rPr>
              <a:t>Estruturação da Atividade</a:t>
            </a:r>
          </a:p>
        </p:txBody>
      </p:sp>
      <p:sp>
        <p:nvSpPr>
          <p:cNvPr name="TextBox 23" id="23"/>
          <p:cNvSpPr txBox="true"/>
          <p:nvPr/>
        </p:nvSpPr>
        <p:spPr>
          <a:xfrm rot="0">
            <a:off x="3842395" y="7390417"/>
            <a:ext cx="3161034" cy="780290"/>
          </a:xfrm>
          <a:prstGeom prst="rect">
            <a:avLst/>
          </a:prstGeom>
        </p:spPr>
        <p:txBody>
          <a:bodyPr anchor="t" rtlCol="false" tIns="0" lIns="0" bIns="0" rIns="0">
            <a:spAutoFit/>
          </a:bodyPr>
          <a:lstStyle/>
          <a:p>
            <a:pPr algn="l">
              <a:lnSpc>
                <a:spcPts val="3032"/>
              </a:lnSpc>
            </a:pPr>
            <a:r>
              <a:rPr lang="en-US" sz="2659">
                <a:solidFill>
                  <a:srgbClr val="2B2928"/>
                </a:solidFill>
                <a:latin typeface="HK Grotesk"/>
                <a:ea typeface="HK Grotesk"/>
                <a:cs typeface="HK Grotesk"/>
                <a:sym typeface="HK Grotesk"/>
              </a:rPr>
              <a:t>Definição dos Objetivos Prioritários</a:t>
            </a:r>
          </a:p>
        </p:txBody>
      </p:sp>
      <p:sp>
        <p:nvSpPr>
          <p:cNvPr name="TextBox 24" id="24"/>
          <p:cNvSpPr txBox="true"/>
          <p:nvPr/>
        </p:nvSpPr>
        <p:spPr>
          <a:xfrm rot="0">
            <a:off x="11421762" y="7390417"/>
            <a:ext cx="3348305" cy="780290"/>
          </a:xfrm>
          <a:prstGeom prst="rect">
            <a:avLst/>
          </a:prstGeom>
        </p:spPr>
        <p:txBody>
          <a:bodyPr anchor="t" rtlCol="false" tIns="0" lIns="0" bIns="0" rIns="0">
            <a:spAutoFit/>
          </a:bodyPr>
          <a:lstStyle/>
          <a:p>
            <a:pPr algn="l">
              <a:lnSpc>
                <a:spcPts val="3032"/>
              </a:lnSpc>
            </a:pPr>
            <a:r>
              <a:rPr lang="en-US" sz="2659">
                <a:solidFill>
                  <a:srgbClr val="2B2928"/>
                </a:solidFill>
                <a:latin typeface="HK Grotesk"/>
                <a:ea typeface="HK Grotesk"/>
                <a:cs typeface="HK Grotesk"/>
                <a:sym typeface="HK Grotesk"/>
              </a:rPr>
              <a:t>Escolha das Estratégias de Ensino</a:t>
            </a:r>
          </a:p>
        </p:txBody>
      </p:sp>
      <p:sp>
        <p:nvSpPr>
          <p:cNvPr name="TextBox 25" id="25"/>
          <p:cNvSpPr txBox="true"/>
          <p:nvPr/>
        </p:nvSpPr>
        <p:spPr>
          <a:xfrm rot="0">
            <a:off x="601811" y="2626345"/>
            <a:ext cx="7952600" cy="1160302"/>
          </a:xfrm>
          <a:prstGeom prst="rect">
            <a:avLst/>
          </a:prstGeom>
        </p:spPr>
        <p:txBody>
          <a:bodyPr anchor="t" rtlCol="false" tIns="0" lIns="0" bIns="0" rIns="0">
            <a:spAutoFit/>
          </a:bodyPr>
          <a:lstStyle/>
          <a:p>
            <a:pPr algn="l">
              <a:lnSpc>
                <a:spcPts val="3032"/>
              </a:lnSpc>
            </a:pPr>
            <a:r>
              <a:rPr lang="en-US" sz="2659">
                <a:solidFill>
                  <a:srgbClr val="2B2928"/>
                </a:solidFill>
                <a:latin typeface="HK Grotesk"/>
                <a:ea typeface="HK Grotesk"/>
                <a:cs typeface="HK Grotesk"/>
                <a:sym typeface="HK Grotesk"/>
              </a:rPr>
              <a:t>Não se trata apenas de reduzir atividades, mas de estruturar o aprendizado com clareza e objetivos bem definidos.</a:t>
            </a:r>
          </a:p>
        </p:txBody>
      </p:sp>
      <p:grpSp>
        <p:nvGrpSpPr>
          <p:cNvPr name="Group 26" id="26"/>
          <p:cNvGrpSpPr/>
          <p:nvPr/>
        </p:nvGrpSpPr>
        <p:grpSpPr>
          <a:xfrm rot="0">
            <a:off x="16025659" y="5652401"/>
            <a:ext cx="1045765" cy="1045765"/>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solidFill>
              <a:srgbClr val="B8833E"/>
            </a:solidFill>
          </p:spPr>
        </p:sp>
        <p:sp>
          <p:nvSpPr>
            <p:cNvPr name="TextBox 28" id="28"/>
            <p:cNvSpPr txBox="true"/>
            <p:nvPr/>
          </p:nvSpPr>
          <p:spPr>
            <a:xfrm>
              <a:off x="0" y="161925"/>
              <a:ext cx="812800" cy="650875"/>
            </a:xfrm>
            <a:prstGeom prst="rect">
              <a:avLst/>
            </a:prstGeom>
          </p:spPr>
          <p:txBody>
            <a:bodyPr anchor="ctr" rtlCol="false" tIns="50800" lIns="50800" bIns="50800" rIns="50800"/>
            <a:lstStyle/>
            <a:p>
              <a:pPr algn="ctr" marL="0" indent="0" lvl="0">
                <a:lnSpc>
                  <a:spcPts val="3690"/>
                </a:lnSpc>
                <a:spcBef>
                  <a:spcPct val="0"/>
                </a:spcBef>
              </a:pPr>
              <a:r>
                <a:rPr lang="en-US" sz="4500">
                  <a:solidFill>
                    <a:srgbClr val="FFFFFF"/>
                  </a:solidFill>
                  <a:latin typeface="HK Grotesk"/>
                  <a:ea typeface="HK Grotesk"/>
                  <a:cs typeface="HK Grotesk"/>
                  <a:sym typeface="HK Grotesk"/>
                </a:rPr>
                <a:t>5</a:t>
              </a:r>
            </a:p>
          </p:txBody>
        </p:sp>
      </p:grpSp>
      <p:sp>
        <p:nvSpPr>
          <p:cNvPr name="TextBox 29" id="29"/>
          <p:cNvSpPr txBox="true"/>
          <p:nvPr/>
        </p:nvSpPr>
        <p:spPr>
          <a:xfrm rot="0">
            <a:off x="15397272" y="7139013"/>
            <a:ext cx="3348305" cy="1540313"/>
          </a:xfrm>
          <a:prstGeom prst="rect">
            <a:avLst/>
          </a:prstGeom>
        </p:spPr>
        <p:txBody>
          <a:bodyPr anchor="t" rtlCol="false" tIns="0" lIns="0" bIns="0" rIns="0">
            <a:spAutoFit/>
          </a:bodyPr>
          <a:lstStyle/>
          <a:p>
            <a:pPr algn="l">
              <a:lnSpc>
                <a:spcPts val="3032"/>
              </a:lnSpc>
            </a:pPr>
            <a:r>
              <a:rPr lang="en-US" sz="2659">
                <a:solidFill>
                  <a:srgbClr val="2B2928"/>
                </a:solidFill>
                <a:latin typeface="HK Grotesk"/>
                <a:ea typeface="HK Grotesk"/>
                <a:cs typeface="HK Grotesk"/>
                <a:sym typeface="HK Grotesk"/>
              </a:rPr>
              <a:t>Aplicação e Monitoramento da Aprendizagem.</a:t>
            </a:r>
          </a:p>
          <a:p>
            <a:pPr algn="l">
              <a:lnSpc>
                <a:spcPts val="3032"/>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908" t="-1820" r="-333" b="-28837"/>
            </a:stretch>
          </a:blipFill>
        </p:spPr>
      </p:sp>
      <p:grpSp>
        <p:nvGrpSpPr>
          <p:cNvPr name="Group 3" id="3"/>
          <p:cNvGrpSpPr/>
          <p:nvPr/>
        </p:nvGrpSpPr>
        <p:grpSpPr>
          <a:xfrm rot="0">
            <a:off x="652916" y="599474"/>
            <a:ext cx="17004876" cy="9090294"/>
            <a:chOff x="0" y="0"/>
            <a:chExt cx="4478651" cy="2394152"/>
          </a:xfrm>
        </p:grpSpPr>
        <p:sp>
          <p:nvSpPr>
            <p:cNvPr name="Freeform 4" id="4"/>
            <p:cNvSpPr/>
            <p:nvPr/>
          </p:nvSpPr>
          <p:spPr>
            <a:xfrm flipH="false" flipV="false" rot="0">
              <a:off x="0" y="0"/>
              <a:ext cx="4478651" cy="2394152"/>
            </a:xfrm>
            <a:custGeom>
              <a:avLst/>
              <a:gdLst/>
              <a:ahLst/>
              <a:cxnLst/>
              <a:rect r="r" b="b" t="t" l="l"/>
              <a:pathLst>
                <a:path h="2394152" w="4478651">
                  <a:moveTo>
                    <a:pt x="0" y="0"/>
                  </a:moveTo>
                  <a:lnTo>
                    <a:pt x="4478651" y="0"/>
                  </a:lnTo>
                  <a:lnTo>
                    <a:pt x="4478651" y="2394152"/>
                  </a:lnTo>
                  <a:lnTo>
                    <a:pt x="0" y="2394152"/>
                  </a:lnTo>
                  <a:close/>
                </a:path>
              </a:pathLst>
            </a:custGeom>
            <a:solidFill>
              <a:srgbClr val="FFFFFF"/>
            </a:solidFill>
          </p:spPr>
        </p:sp>
        <p:sp>
          <p:nvSpPr>
            <p:cNvPr name="TextBox 5" id="5"/>
            <p:cNvSpPr txBox="true"/>
            <p:nvPr/>
          </p:nvSpPr>
          <p:spPr>
            <a:xfrm>
              <a:off x="0" y="-38100"/>
              <a:ext cx="4478651" cy="2432252"/>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a:off x="3832715" y="599474"/>
            <a:ext cx="0" cy="1621374"/>
          </a:xfrm>
          <a:prstGeom prst="line">
            <a:avLst/>
          </a:prstGeom>
          <a:ln cap="flat" w="47625">
            <a:solidFill>
              <a:srgbClr val="B8833E"/>
            </a:solidFill>
            <a:prstDash val="solid"/>
            <a:headEnd type="none" len="sm" w="sm"/>
            <a:tailEnd type="none" len="sm" w="sm"/>
          </a:ln>
        </p:spPr>
      </p:sp>
      <p:sp>
        <p:nvSpPr>
          <p:cNvPr name="Freeform 7" id="7"/>
          <p:cNvSpPr/>
          <p:nvPr/>
        </p:nvSpPr>
        <p:spPr>
          <a:xfrm flipH="false" flipV="false" rot="0">
            <a:off x="5244077" y="1293951"/>
            <a:ext cx="7799846" cy="7699098"/>
          </a:xfrm>
          <a:custGeom>
            <a:avLst/>
            <a:gdLst/>
            <a:ahLst/>
            <a:cxnLst/>
            <a:rect r="r" b="b" t="t" l="l"/>
            <a:pathLst>
              <a:path h="7699098" w="7799846">
                <a:moveTo>
                  <a:pt x="0" y="0"/>
                </a:moveTo>
                <a:lnTo>
                  <a:pt x="7799846" y="0"/>
                </a:lnTo>
                <a:lnTo>
                  <a:pt x="7799846" y="7699098"/>
                </a:lnTo>
                <a:lnTo>
                  <a:pt x="0" y="7699098"/>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2244116" y="3631071"/>
            <a:ext cx="815216" cy="815216"/>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833E"/>
            </a:solidFill>
          </p:spPr>
        </p:sp>
        <p:sp>
          <p:nvSpPr>
            <p:cNvPr name="TextBox 10" id="10"/>
            <p:cNvSpPr txBox="true"/>
            <p:nvPr/>
          </p:nvSpPr>
          <p:spPr>
            <a:xfrm>
              <a:off x="76200" y="76200"/>
              <a:ext cx="660400" cy="660400"/>
            </a:xfrm>
            <a:prstGeom prst="rect">
              <a:avLst/>
            </a:prstGeom>
          </p:spPr>
          <p:txBody>
            <a:bodyPr anchor="ctr" rtlCol="false" tIns="50800" lIns="50800" bIns="50800" rIns="50800"/>
            <a:lstStyle/>
            <a:p>
              <a:pPr algn="ctr">
                <a:lnSpc>
                  <a:spcPts val="3032"/>
                </a:lnSpc>
              </a:pPr>
              <a:r>
                <a:rPr lang="en-US" sz="2659">
                  <a:solidFill>
                    <a:srgbClr val="000000"/>
                  </a:solidFill>
                  <a:latin typeface="HK Grotesk"/>
                  <a:ea typeface="HK Grotesk"/>
                  <a:cs typeface="HK Grotesk"/>
                  <a:sym typeface="HK Grotesk"/>
                </a:rPr>
                <a:t>1</a:t>
              </a:r>
            </a:p>
          </p:txBody>
        </p:sp>
      </p:grpSp>
      <p:sp>
        <p:nvSpPr>
          <p:cNvPr name="TextBox 11" id="11"/>
          <p:cNvSpPr txBox="true"/>
          <p:nvPr/>
        </p:nvSpPr>
        <p:spPr>
          <a:xfrm rot="0">
            <a:off x="1884354" y="2533410"/>
            <a:ext cx="14791798" cy="802386"/>
          </a:xfrm>
          <a:prstGeom prst="rect">
            <a:avLst/>
          </a:prstGeom>
        </p:spPr>
        <p:txBody>
          <a:bodyPr anchor="t" rtlCol="false" tIns="0" lIns="0" bIns="0" rIns="0">
            <a:spAutoFit/>
          </a:bodyPr>
          <a:lstStyle/>
          <a:p>
            <a:pPr algn="just">
              <a:lnSpc>
                <a:spcPts val="3191"/>
              </a:lnSpc>
            </a:pPr>
            <a:r>
              <a:rPr lang="en-US" sz="2799" b="true">
                <a:solidFill>
                  <a:srgbClr val="B8833E"/>
                </a:solidFill>
                <a:latin typeface="HK Grotesk Bold"/>
                <a:ea typeface="HK Grotesk Bold"/>
                <a:cs typeface="HK Grotesk Bold"/>
                <a:sym typeface="HK Grotesk Bold"/>
              </a:rPr>
              <a:t>Quando o currículo escolar está muito avançado para o nível cognitivo do aluno, a simples redução de atividades não é suficiente. </a:t>
            </a:r>
          </a:p>
        </p:txBody>
      </p:sp>
      <p:sp>
        <p:nvSpPr>
          <p:cNvPr name="TextBox 12" id="12"/>
          <p:cNvSpPr txBox="true"/>
          <p:nvPr/>
        </p:nvSpPr>
        <p:spPr>
          <a:xfrm rot="0">
            <a:off x="3808902" y="1092453"/>
            <a:ext cx="10670195" cy="1128395"/>
          </a:xfrm>
          <a:prstGeom prst="rect">
            <a:avLst/>
          </a:prstGeom>
        </p:spPr>
        <p:txBody>
          <a:bodyPr anchor="t" rtlCol="false" tIns="0" lIns="0" bIns="0" rIns="0">
            <a:spAutoFit/>
          </a:bodyPr>
          <a:lstStyle/>
          <a:p>
            <a:pPr algn="ctr">
              <a:lnSpc>
                <a:spcPts val="4480"/>
              </a:lnSpc>
            </a:pPr>
            <a:r>
              <a:rPr lang="en-US" b="true" sz="3200">
                <a:solidFill>
                  <a:srgbClr val="000000"/>
                </a:solidFill>
                <a:latin typeface="Poppins Bold"/>
                <a:ea typeface="Poppins Bold"/>
                <a:cs typeface="Poppins Bold"/>
                <a:sym typeface="Poppins Bold"/>
              </a:rPr>
              <a:t>O QUE FAZER QUANDO O CURRÍCULO ESTÁ MUITO ALÉM DA CAPACIDADE COGNITIVA DO ALUNO?</a:t>
            </a:r>
          </a:p>
        </p:txBody>
      </p:sp>
      <p:sp>
        <p:nvSpPr>
          <p:cNvPr name="TextBox 13" id="13"/>
          <p:cNvSpPr txBox="true"/>
          <p:nvPr/>
        </p:nvSpPr>
        <p:spPr>
          <a:xfrm rot="0">
            <a:off x="950786" y="4703462"/>
            <a:ext cx="4217091" cy="3579046"/>
          </a:xfrm>
          <a:prstGeom prst="rect">
            <a:avLst/>
          </a:prstGeom>
        </p:spPr>
        <p:txBody>
          <a:bodyPr anchor="t" rtlCol="false" tIns="0" lIns="0" bIns="0" rIns="0">
            <a:spAutoFit/>
          </a:bodyPr>
          <a:lstStyle/>
          <a:p>
            <a:pPr algn="ctr">
              <a:lnSpc>
                <a:spcPts val="3190"/>
              </a:lnSpc>
              <a:spcBef>
                <a:spcPct val="0"/>
              </a:spcBef>
            </a:pPr>
            <a:r>
              <a:rPr lang="en-US" sz="2278">
                <a:solidFill>
                  <a:srgbClr val="000000"/>
                </a:solidFill>
                <a:latin typeface="Open Sans"/>
                <a:ea typeface="Open Sans"/>
                <a:cs typeface="Open Sans"/>
                <a:sym typeface="Open Sans"/>
              </a:rPr>
              <a:t>✅</a:t>
            </a:r>
            <a:r>
              <a:rPr lang="en-US" sz="2278">
                <a:solidFill>
                  <a:srgbClr val="000000"/>
                </a:solidFill>
                <a:latin typeface="Open Sans"/>
                <a:ea typeface="Open Sans"/>
                <a:cs typeface="Open Sans"/>
                <a:sym typeface="Open Sans"/>
              </a:rPr>
              <a:t>Aplicar uma avaliação diagnóstica funcional para entender as habilidades já adquiridas pelo aluno.</a:t>
            </a:r>
          </a:p>
          <a:p>
            <a:pPr algn="ctr">
              <a:lnSpc>
                <a:spcPts val="3190"/>
              </a:lnSpc>
              <a:spcBef>
                <a:spcPct val="0"/>
              </a:spcBef>
            </a:pPr>
          </a:p>
          <a:p>
            <a:pPr algn="ctr">
              <a:lnSpc>
                <a:spcPts val="3190"/>
              </a:lnSpc>
              <a:spcBef>
                <a:spcPct val="0"/>
              </a:spcBef>
            </a:pPr>
            <a:r>
              <a:rPr lang="en-US" sz="2278">
                <a:solidFill>
                  <a:srgbClr val="000000"/>
                </a:solidFill>
                <a:latin typeface="Open Sans"/>
                <a:ea typeface="Open Sans"/>
                <a:cs typeface="Open Sans"/>
                <a:sym typeface="Open Sans"/>
              </a:rPr>
              <a:t>✅ Analisar quais conteúdos do currículo ele pode acompanhar com suporte e quais precisam ser adaptados.</a:t>
            </a:r>
          </a:p>
        </p:txBody>
      </p:sp>
      <p:sp>
        <p:nvSpPr>
          <p:cNvPr name="TextBox 14" id="14"/>
          <p:cNvSpPr txBox="true"/>
          <p:nvPr/>
        </p:nvSpPr>
        <p:spPr>
          <a:xfrm rot="0">
            <a:off x="6123851" y="4762764"/>
            <a:ext cx="5689652" cy="4230285"/>
          </a:xfrm>
          <a:prstGeom prst="rect">
            <a:avLst/>
          </a:prstGeom>
        </p:spPr>
        <p:txBody>
          <a:bodyPr anchor="t" rtlCol="false" tIns="0" lIns="0" bIns="0" rIns="0">
            <a:spAutoFit/>
          </a:bodyPr>
          <a:lstStyle/>
          <a:p>
            <a:pPr algn="ctr">
              <a:lnSpc>
                <a:spcPts val="3394"/>
              </a:lnSpc>
              <a:spcBef>
                <a:spcPct val="0"/>
              </a:spcBef>
            </a:pPr>
            <a:r>
              <a:rPr lang="en-US" sz="2424">
                <a:solidFill>
                  <a:srgbClr val="000000"/>
                </a:solidFill>
                <a:latin typeface="Open Sans"/>
                <a:ea typeface="Open Sans"/>
                <a:cs typeface="Open Sans"/>
                <a:sym typeface="Open Sans"/>
              </a:rPr>
              <a:t>✅Aplicação do Currículo Funcional: Que é</a:t>
            </a:r>
            <a:r>
              <a:rPr lang="en-US" sz="2424">
                <a:solidFill>
                  <a:srgbClr val="000000"/>
                </a:solidFill>
                <a:latin typeface="Open Sans"/>
                <a:ea typeface="Open Sans"/>
                <a:cs typeface="Open Sans"/>
                <a:sym typeface="Open Sans"/>
              </a:rPr>
              <a:t> um currículo adaptado que prioriza habilidades essenciais para a vida cotidiana, preparando o aluno para ser mais independente e participativo na sociedade. Ex( noções de dinheiro, tempo, medidas, comunicação básica escrita e oral,higiene, transporte,planejamento e rotina.</a:t>
            </a:r>
          </a:p>
        </p:txBody>
      </p:sp>
      <p:grpSp>
        <p:nvGrpSpPr>
          <p:cNvPr name="Group 15" id="15"/>
          <p:cNvGrpSpPr/>
          <p:nvPr/>
        </p:nvGrpSpPr>
        <p:grpSpPr>
          <a:xfrm rot="0">
            <a:off x="8561069" y="3631071"/>
            <a:ext cx="815216" cy="815216"/>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833E"/>
            </a:solidFill>
          </p:spPr>
        </p:sp>
        <p:sp>
          <p:nvSpPr>
            <p:cNvPr name="TextBox 17" id="17"/>
            <p:cNvSpPr txBox="true"/>
            <p:nvPr/>
          </p:nvSpPr>
          <p:spPr>
            <a:xfrm>
              <a:off x="76200" y="76200"/>
              <a:ext cx="660400" cy="660400"/>
            </a:xfrm>
            <a:prstGeom prst="rect">
              <a:avLst/>
            </a:prstGeom>
          </p:spPr>
          <p:txBody>
            <a:bodyPr anchor="ctr" rtlCol="false" tIns="50800" lIns="50800" bIns="50800" rIns="50800"/>
            <a:lstStyle/>
            <a:p>
              <a:pPr algn="ctr">
                <a:lnSpc>
                  <a:spcPts val="3032"/>
                </a:lnSpc>
              </a:pPr>
              <a:r>
                <a:rPr lang="en-US" sz="2659">
                  <a:solidFill>
                    <a:srgbClr val="000000"/>
                  </a:solidFill>
                  <a:latin typeface="HK Grotesk"/>
                  <a:ea typeface="HK Grotesk"/>
                  <a:cs typeface="HK Grotesk"/>
                  <a:sym typeface="HK Grotesk"/>
                </a:rPr>
                <a:t>2</a:t>
              </a:r>
            </a:p>
          </p:txBody>
        </p:sp>
      </p:grpSp>
      <p:grpSp>
        <p:nvGrpSpPr>
          <p:cNvPr name="Group 18" id="18"/>
          <p:cNvGrpSpPr/>
          <p:nvPr/>
        </p:nvGrpSpPr>
        <p:grpSpPr>
          <a:xfrm rot="0">
            <a:off x="14370332" y="3631071"/>
            <a:ext cx="815216" cy="815216"/>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833E"/>
            </a:solidFill>
          </p:spPr>
        </p:sp>
        <p:sp>
          <p:nvSpPr>
            <p:cNvPr name="TextBox 20" id="20"/>
            <p:cNvSpPr txBox="true"/>
            <p:nvPr/>
          </p:nvSpPr>
          <p:spPr>
            <a:xfrm>
              <a:off x="76200" y="76200"/>
              <a:ext cx="660400" cy="660400"/>
            </a:xfrm>
            <a:prstGeom prst="rect">
              <a:avLst/>
            </a:prstGeom>
          </p:spPr>
          <p:txBody>
            <a:bodyPr anchor="ctr" rtlCol="false" tIns="50800" lIns="50800" bIns="50800" rIns="50800"/>
            <a:lstStyle/>
            <a:p>
              <a:pPr algn="ctr">
                <a:lnSpc>
                  <a:spcPts val="3032"/>
                </a:lnSpc>
              </a:pPr>
              <a:r>
                <a:rPr lang="en-US" sz="2659">
                  <a:solidFill>
                    <a:srgbClr val="000000"/>
                  </a:solidFill>
                  <a:latin typeface="HK Grotesk"/>
                  <a:ea typeface="HK Grotesk"/>
                  <a:cs typeface="HK Grotesk"/>
                  <a:sym typeface="HK Grotesk"/>
                </a:rPr>
                <a:t>3</a:t>
              </a:r>
            </a:p>
          </p:txBody>
        </p:sp>
      </p:grpSp>
      <p:sp>
        <p:nvSpPr>
          <p:cNvPr name="TextBox 21" id="21"/>
          <p:cNvSpPr txBox="true"/>
          <p:nvPr/>
        </p:nvSpPr>
        <p:spPr>
          <a:xfrm rot="0">
            <a:off x="12296579" y="4762764"/>
            <a:ext cx="4962721" cy="4436733"/>
          </a:xfrm>
          <a:prstGeom prst="rect">
            <a:avLst/>
          </a:prstGeom>
        </p:spPr>
        <p:txBody>
          <a:bodyPr anchor="t" rtlCol="false" tIns="0" lIns="0" bIns="0" rIns="0">
            <a:spAutoFit/>
          </a:bodyPr>
          <a:lstStyle/>
          <a:p>
            <a:pPr algn="ctr">
              <a:lnSpc>
                <a:spcPts val="2960"/>
              </a:lnSpc>
            </a:pPr>
            <a:r>
              <a:rPr lang="en-US" sz="2114">
                <a:solidFill>
                  <a:srgbClr val="000000"/>
                </a:solidFill>
                <a:latin typeface="Open Sans"/>
                <a:ea typeface="Open Sans"/>
                <a:cs typeface="Open Sans"/>
                <a:sym typeface="Open Sans"/>
              </a:rPr>
              <a:t>Flexibilização dos Conteúdos e Atividades</a:t>
            </a:r>
          </a:p>
          <a:p>
            <a:pPr algn="ctr">
              <a:lnSpc>
                <a:spcPts val="2960"/>
              </a:lnSpc>
            </a:pPr>
          </a:p>
          <a:p>
            <a:pPr algn="ctr">
              <a:lnSpc>
                <a:spcPts val="2960"/>
              </a:lnSpc>
            </a:pPr>
            <a:r>
              <a:rPr lang="en-US" sz="2114">
                <a:solidFill>
                  <a:srgbClr val="000000"/>
                </a:solidFill>
                <a:latin typeface="Open Sans"/>
                <a:ea typeface="Open Sans"/>
                <a:cs typeface="Open Sans"/>
                <a:sym typeface="Open Sans"/>
              </a:rPr>
              <a:t>✅ Adaptar o conteúdo para o nível real do aluno, sem excluir sua participação nas atividades da turma.</a:t>
            </a:r>
          </a:p>
          <a:p>
            <a:pPr algn="ctr">
              <a:lnSpc>
                <a:spcPts val="2960"/>
              </a:lnSpc>
            </a:pPr>
          </a:p>
          <a:p>
            <a:pPr algn="ctr">
              <a:lnSpc>
                <a:spcPts val="2960"/>
              </a:lnSpc>
            </a:pPr>
            <a:r>
              <a:rPr lang="en-US" sz="2114">
                <a:solidFill>
                  <a:srgbClr val="000000"/>
                </a:solidFill>
                <a:latin typeface="Open Sans"/>
                <a:ea typeface="Open Sans"/>
                <a:cs typeface="Open Sans"/>
                <a:sym typeface="Open Sans"/>
              </a:rPr>
              <a:t>✅ Permitir diferentes formas de responder às atividades, como uso de imagens, manipulação de objetos ou respostas orais.</a:t>
            </a:r>
          </a:p>
          <a:p>
            <a:pPr algn="ctr">
              <a:lnSpc>
                <a:spcPts val="296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E8DB"/>
        </a:solidFill>
      </p:bgPr>
    </p:bg>
    <p:spTree>
      <p:nvGrpSpPr>
        <p:cNvPr id="1" name=""/>
        <p:cNvGrpSpPr/>
        <p:nvPr/>
      </p:nvGrpSpPr>
      <p:grpSpPr>
        <a:xfrm>
          <a:off x="0" y="0"/>
          <a:ext cx="0" cy="0"/>
          <a:chOff x="0" y="0"/>
          <a:chExt cx="0" cy="0"/>
        </a:xfrm>
      </p:grpSpPr>
      <p:sp>
        <p:nvSpPr>
          <p:cNvPr name="Freeform 2" id="2"/>
          <p:cNvSpPr/>
          <p:nvPr/>
        </p:nvSpPr>
        <p:spPr>
          <a:xfrm flipH="false" flipV="false" rot="0">
            <a:off x="5244077" y="1293951"/>
            <a:ext cx="7799846" cy="7699098"/>
          </a:xfrm>
          <a:custGeom>
            <a:avLst/>
            <a:gdLst/>
            <a:ahLst/>
            <a:cxnLst/>
            <a:rect r="r" b="b" t="t" l="l"/>
            <a:pathLst>
              <a:path h="7699098" w="7799846">
                <a:moveTo>
                  <a:pt x="0" y="0"/>
                </a:moveTo>
                <a:lnTo>
                  <a:pt x="7799846" y="0"/>
                </a:lnTo>
                <a:lnTo>
                  <a:pt x="7799846" y="7699098"/>
                </a:lnTo>
                <a:lnTo>
                  <a:pt x="0" y="7699098"/>
                </a:lnTo>
                <a:lnTo>
                  <a:pt x="0" y="0"/>
                </a:lnTo>
                <a:close/>
              </a:path>
            </a:pathLst>
          </a:custGeom>
          <a:blipFill>
            <a:blip r:embed="rId2">
              <a:alphaModFix amt="25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05879" y="615526"/>
            <a:ext cx="16175479" cy="10360724"/>
          </a:xfrm>
          <a:prstGeom prst="rect">
            <a:avLst/>
          </a:prstGeom>
        </p:spPr>
        <p:txBody>
          <a:bodyPr anchor="t" rtlCol="false" tIns="0" lIns="0" bIns="0" rIns="0">
            <a:spAutoFit/>
          </a:bodyPr>
          <a:lstStyle/>
          <a:p>
            <a:pPr algn="just">
              <a:lnSpc>
                <a:spcPts val="7209"/>
              </a:lnSpc>
            </a:pPr>
            <a:r>
              <a:rPr lang="en-US" sz="5224">
                <a:solidFill>
                  <a:srgbClr val="2B2928"/>
                </a:solidFill>
                <a:latin typeface="HK Grotesk"/>
                <a:ea typeface="HK Grotesk"/>
                <a:cs typeface="HK Grotesk"/>
                <a:sym typeface="HK Grotesk"/>
              </a:rPr>
              <a:t>A educação inclusiva reconhece que nem todos os alunos aprendem da mesma forma, no mesmo ritmo ou pelo mesmo caminho. Na teoria é bonito, mas na prática é impossível.</a:t>
            </a:r>
          </a:p>
          <a:p>
            <a:pPr algn="l">
              <a:lnSpc>
                <a:spcPts val="5955"/>
              </a:lnSpc>
            </a:pPr>
          </a:p>
          <a:p>
            <a:pPr algn="ctr">
              <a:lnSpc>
                <a:spcPts val="5955"/>
              </a:lnSpc>
            </a:pPr>
            <a:r>
              <a:rPr lang="en-US" sz="5224">
                <a:solidFill>
                  <a:srgbClr val="2B2928"/>
                </a:solidFill>
                <a:latin typeface="HK Grotesk"/>
                <a:ea typeface="HK Grotesk"/>
                <a:cs typeface="HK Grotesk"/>
                <a:sym typeface="HK Grotesk"/>
              </a:rPr>
              <a:t> </a:t>
            </a:r>
            <a:r>
              <a:rPr lang="en-US" b="true" sz="5224">
                <a:solidFill>
                  <a:srgbClr val="2B2928"/>
                </a:solidFill>
                <a:latin typeface="HK Grotesk Bold"/>
                <a:ea typeface="HK Grotesk Bold"/>
                <a:cs typeface="HK Grotesk Bold"/>
                <a:sym typeface="HK Grotesk Bold"/>
              </a:rPr>
              <a:t>SOMOS DIFERENTES!  </a:t>
            </a:r>
          </a:p>
          <a:p>
            <a:pPr algn="ctr">
              <a:lnSpc>
                <a:spcPts val="5955"/>
              </a:lnSpc>
            </a:pPr>
          </a:p>
          <a:p>
            <a:pPr algn="ctr">
              <a:lnSpc>
                <a:spcPts val="5955"/>
              </a:lnSpc>
            </a:pPr>
            <a:r>
              <a:rPr lang="en-US" b="true" sz="5224">
                <a:solidFill>
                  <a:srgbClr val="2B2928"/>
                </a:solidFill>
                <a:latin typeface="HK Grotesk Bold"/>
                <a:ea typeface="HK Grotesk Bold"/>
                <a:cs typeface="HK Grotesk Bold"/>
                <a:sym typeface="HK Grotesk Bold"/>
              </a:rPr>
              <a:t>FAZ SENTIDO?</a:t>
            </a:r>
          </a:p>
          <a:p>
            <a:pPr algn="ctr">
              <a:lnSpc>
                <a:spcPts val="5955"/>
              </a:lnSpc>
            </a:pPr>
          </a:p>
          <a:p>
            <a:pPr algn="just">
              <a:lnSpc>
                <a:spcPts val="5955"/>
              </a:lnSpc>
            </a:pPr>
            <a:r>
              <a:rPr lang="en-US" sz="5224">
                <a:solidFill>
                  <a:srgbClr val="2B2928"/>
                </a:solidFill>
                <a:latin typeface="HK Grotesk"/>
                <a:ea typeface="HK Grotesk"/>
                <a:cs typeface="HK Grotesk"/>
                <a:sym typeface="HK Grotesk"/>
              </a:rPr>
              <a:t> </a:t>
            </a:r>
          </a:p>
          <a:p>
            <a:pPr algn="just">
              <a:lnSpc>
                <a:spcPts val="5955"/>
              </a:lnSpc>
            </a:pPr>
          </a:p>
          <a:p>
            <a:pPr algn="l">
              <a:lnSpc>
                <a:spcPts val="5955"/>
              </a:lnSpc>
            </a:pPr>
          </a:p>
          <a:p>
            <a:pPr algn="l">
              <a:lnSpc>
                <a:spcPts val="5955"/>
              </a:lnSpc>
            </a:pPr>
            <a:r>
              <a:rPr lang="en-US" sz="5224">
                <a:solidFill>
                  <a:srgbClr val="2B2928"/>
                </a:solidFill>
                <a:latin typeface="HK Grotesk"/>
                <a:ea typeface="HK Grotesk"/>
                <a:cs typeface="HK Grotesk"/>
                <a:sym typeface="HK Grotesk"/>
              </a:rPr>
              <a:t> </a:t>
            </a:r>
          </a:p>
        </p:txBody>
      </p:sp>
      <p:grpSp>
        <p:nvGrpSpPr>
          <p:cNvPr name="Group 4" id="4"/>
          <p:cNvGrpSpPr/>
          <p:nvPr/>
        </p:nvGrpSpPr>
        <p:grpSpPr>
          <a:xfrm rot="0">
            <a:off x="1498324" y="8342575"/>
            <a:ext cx="457281" cy="457281"/>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37C"/>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7" id="7"/>
          <p:cNvGrpSpPr/>
          <p:nvPr/>
        </p:nvGrpSpPr>
        <p:grpSpPr>
          <a:xfrm rot="0">
            <a:off x="4663" y="9258300"/>
            <a:ext cx="18777911" cy="12532979"/>
            <a:chOff x="0" y="0"/>
            <a:chExt cx="4945623" cy="3300867"/>
          </a:xfrm>
        </p:grpSpPr>
        <p:sp>
          <p:nvSpPr>
            <p:cNvPr name="Freeform 8" id="8"/>
            <p:cNvSpPr/>
            <p:nvPr/>
          </p:nvSpPr>
          <p:spPr>
            <a:xfrm flipH="false" flipV="false" rot="0">
              <a:off x="0" y="0"/>
              <a:ext cx="4945623" cy="3300867"/>
            </a:xfrm>
            <a:custGeom>
              <a:avLst/>
              <a:gdLst/>
              <a:ahLst/>
              <a:cxnLst/>
              <a:rect r="r" b="b" t="t" l="l"/>
              <a:pathLst>
                <a:path h="3300867" w="4945623">
                  <a:moveTo>
                    <a:pt x="0" y="0"/>
                  </a:moveTo>
                  <a:lnTo>
                    <a:pt x="4945623" y="0"/>
                  </a:lnTo>
                  <a:lnTo>
                    <a:pt x="4945623" y="3300867"/>
                  </a:lnTo>
                  <a:lnTo>
                    <a:pt x="0" y="3300867"/>
                  </a:lnTo>
                  <a:close/>
                </a:path>
              </a:pathLst>
            </a:custGeom>
            <a:solidFill>
              <a:srgbClr val="FFFFFF"/>
            </a:solidFill>
          </p:spPr>
        </p:sp>
        <p:sp>
          <p:nvSpPr>
            <p:cNvPr name="TextBox 9" id="9"/>
            <p:cNvSpPr txBox="true"/>
            <p:nvPr/>
          </p:nvSpPr>
          <p:spPr>
            <a:xfrm>
              <a:off x="0" y="-38100"/>
              <a:ext cx="4945623" cy="3338967"/>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0">
            <a:off x="12756201" y="4900746"/>
            <a:ext cx="5531799" cy="5720085"/>
          </a:xfrm>
          <a:custGeom>
            <a:avLst/>
            <a:gdLst/>
            <a:ahLst/>
            <a:cxnLst/>
            <a:rect r="r" b="b" t="t" l="l"/>
            <a:pathLst>
              <a:path h="5720085" w="5531799">
                <a:moveTo>
                  <a:pt x="0" y="0"/>
                </a:moveTo>
                <a:lnTo>
                  <a:pt x="5531799" y="0"/>
                </a:lnTo>
                <a:lnTo>
                  <a:pt x="5531799" y="5720085"/>
                </a:lnTo>
                <a:lnTo>
                  <a:pt x="0" y="5720085"/>
                </a:lnTo>
                <a:lnTo>
                  <a:pt x="0" y="0"/>
                </a:lnTo>
                <a:close/>
              </a:path>
            </a:pathLst>
          </a:custGeom>
          <a:blipFill>
            <a:blip r:embed="rId4"/>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908" t="-1820" r="-333" b="-28837"/>
            </a:stretch>
          </a:blipFill>
        </p:spPr>
      </p:sp>
      <p:grpSp>
        <p:nvGrpSpPr>
          <p:cNvPr name="Group 3" id="3"/>
          <p:cNvGrpSpPr/>
          <p:nvPr/>
        </p:nvGrpSpPr>
        <p:grpSpPr>
          <a:xfrm rot="0">
            <a:off x="652916" y="599474"/>
            <a:ext cx="17004876" cy="9090294"/>
            <a:chOff x="0" y="0"/>
            <a:chExt cx="4478651" cy="2394152"/>
          </a:xfrm>
        </p:grpSpPr>
        <p:sp>
          <p:nvSpPr>
            <p:cNvPr name="Freeform 4" id="4"/>
            <p:cNvSpPr/>
            <p:nvPr/>
          </p:nvSpPr>
          <p:spPr>
            <a:xfrm flipH="false" flipV="false" rot="0">
              <a:off x="0" y="0"/>
              <a:ext cx="4478651" cy="2394152"/>
            </a:xfrm>
            <a:custGeom>
              <a:avLst/>
              <a:gdLst/>
              <a:ahLst/>
              <a:cxnLst/>
              <a:rect r="r" b="b" t="t" l="l"/>
              <a:pathLst>
                <a:path h="2394152" w="4478651">
                  <a:moveTo>
                    <a:pt x="0" y="0"/>
                  </a:moveTo>
                  <a:lnTo>
                    <a:pt x="4478651" y="0"/>
                  </a:lnTo>
                  <a:lnTo>
                    <a:pt x="4478651" y="2394152"/>
                  </a:lnTo>
                  <a:lnTo>
                    <a:pt x="0" y="2394152"/>
                  </a:lnTo>
                  <a:close/>
                </a:path>
              </a:pathLst>
            </a:custGeom>
            <a:solidFill>
              <a:srgbClr val="FFFFFF"/>
            </a:solidFill>
          </p:spPr>
        </p:sp>
        <p:sp>
          <p:nvSpPr>
            <p:cNvPr name="TextBox 5" id="5"/>
            <p:cNvSpPr txBox="true"/>
            <p:nvPr/>
          </p:nvSpPr>
          <p:spPr>
            <a:xfrm>
              <a:off x="0" y="-38100"/>
              <a:ext cx="4478651" cy="2432252"/>
            </a:xfrm>
            <a:prstGeom prst="rect">
              <a:avLst/>
            </a:prstGeom>
          </p:spPr>
          <p:txBody>
            <a:bodyPr anchor="ctr" rtlCol="false" tIns="50800" lIns="50800" bIns="50800" rIns="50800"/>
            <a:lstStyle/>
            <a:p>
              <a:pPr algn="ctr">
                <a:lnSpc>
                  <a:spcPts val="2659"/>
                </a:lnSpc>
              </a:pPr>
            </a:p>
          </p:txBody>
        </p:sp>
      </p:grpSp>
      <p:sp>
        <p:nvSpPr>
          <p:cNvPr name="AutoShape 6" id="6"/>
          <p:cNvSpPr/>
          <p:nvPr/>
        </p:nvSpPr>
        <p:spPr>
          <a:xfrm flipH="true">
            <a:off x="652916" y="599474"/>
            <a:ext cx="23813" cy="9090294"/>
          </a:xfrm>
          <a:prstGeom prst="line">
            <a:avLst/>
          </a:prstGeom>
          <a:ln cap="flat" w="47625">
            <a:solidFill>
              <a:srgbClr val="B8833E"/>
            </a:solidFill>
            <a:prstDash val="solid"/>
            <a:headEnd type="none" len="sm" w="sm"/>
            <a:tailEnd type="none" len="sm" w="sm"/>
          </a:ln>
        </p:spPr>
      </p:sp>
      <p:sp>
        <p:nvSpPr>
          <p:cNvPr name="Freeform 7" id="7"/>
          <p:cNvSpPr/>
          <p:nvPr/>
        </p:nvSpPr>
        <p:spPr>
          <a:xfrm flipH="false" flipV="false" rot="0">
            <a:off x="5244077" y="1293951"/>
            <a:ext cx="7799846" cy="7699098"/>
          </a:xfrm>
          <a:custGeom>
            <a:avLst/>
            <a:gdLst/>
            <a:ahLst/>
            <a:cxnLst/>
            <a:rect r="r" b="b" t="t" l="l"/>
            <a:pathLst>
              <a:path h="7699098" w="7799846">
                <a:moveTo>
                  <a:pt x="0" y="0"/>
                </a:moveTo>
                <a:lnTo>
                  <a:pt x="7799846" y="0"/>
                </a:lnTo>
                <a:lnTo>
                  <a:pt x="7799846" y="7699098"/>
                </a:lnTo>
                <a:lnTo>
                  <a:pt x="0" y="7699098"/>
                </a:lnTo>
                <a:lnTo>
                  <a:pt x="0" y="0"/>
                </a:lnTo>
                <a:close/>
              </a:path>
            </a:pathLst>
          </a:custGeom>
          <a:blipFill>
            <a:blip r:embed="rId3">
              <a:alphaModFix amt="15000"/>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442062" y="923925"/>
            <a:ext cx="13426585" cy="1329298"/>
          </a:xfrm>
          <a:prstGeom prst="rect">
            <a:avLst/>
          </a:prstGeom>
        </p:spPr>
        <p:txBody>
          <a:bodyPr anchor="t" rtlCol="false" tIns="0" lIns="0" bIns="0" rIns="0">
            <a:spAutoFit/>
          </a:bodyPr>
          <a:lstStyle/>
          <a:p>
            <a:pPr algn="ctr">
              <a:lnSpc>
                <a:spcPts val="5261"/>
              </a:lnSpc>
            </a:pPr>
            <a:r>
              <a:rPr lang="en-US" b="true" sz="3758">
                <a:solidFill>
                  <a:srgbClr val="000000"/>
                </a:solidFill>
                <a:latin typeface="Poppins Bold"/>
                <a:ea typeface="Poppins Bold"/>
                <a:cs typeface="Poppins Bold"/>
                <a:sym typeface="Poppins Bold"/>
              </a:rPr>
              <a:t>CHECKLIST DE ADAPTAÇÃO CURRICULAR PARA TODAS AS MODALIDADES DO ENSINO BÁSICO</a:t>
            </a:r>
          </a:p>
        </p:txBody>
      </p:sp>
      <p:sp>
        <p:nvSpPr>
          <p:cNvPr name="TextBox 9" id="9"/>
          <p:cNvSpPr txBox="true"/>
          <p:nvPr/>
        </p:nvSpPr>
        <p:spPr>
          <a:xfrm rot="0">
            <a:off x="870093" y="2582418"/>
            <a:ext cx="16570523" cy="7259267"/>
          </a:xfrm>
          <a:prstGeom prst="rect">
            <a:avLst/>
          </a:prstGeom>
        </p:spPr>
        <p:txBody>
          <a:bodyPr anchor="t" rtlCol="false" tIns="0" lIns="0" bIns="0" rIns="0">
            <a:spAutoFit/>
          </a:bodyPr>
          <a:lstStyle/>
          <a:p>
            <a:pPr algn="l">
              <a:lnSpc>
                <a:spcPts val="3032"/>
              </a:lnSpc>
            </a:pPr>
            <a:r>
              <a:rPr lang="en-US" sz="2659">
                <a:solidFill>
                  <a:srgbClr val="000000"/>
                </a:solidFill>
                <a:latin typeface="HK Grotesk"/>
                <a:ea typeface="HK Grotesk"/>
                <a:cs typeface="HK Grotesk"/>
                <a:sym typeface="HK Grotesk"/>
              </a:rPr>
              <a:t>ADAPTAÇÃO GERAL DE CONTEÚDO</a:t>
            </a:r>
          </a:p>
          <a:p>
            <a:pPr algn="l">
              <a:lnSpc>
                <a:spcPts val="3032"/>
              </a:lnSpc>
              <a:spcBef>
                <a:spcPct val="0"/>
              </a:spcBef>
            </a:pPr>
            <a:r>
              <a:rPr lang="en-US" sz="2659">
                <a:solidFill>
                  <a:srgbClr val="000000"/>
                </a:solidFill>
                <a:latin typeface="HK Grotesk"/>
                <a:ea typeface="HK Grotesk"/>
                <a:cs typeface="HK Grotesk"/>
                <a:sym typeface="HK Grotesk"/>
              </a:rPr>
              <a:t>✅ Substitua textos longos por textos curtos e com palavras-chave destacadas.</a:t>
            </a:r>
          </a:p>
          <a:p>
            <a:pPr algn="l">
              <a:lnSpc>
                <a:spcPts val="3032"/>
              </a:lnSpc>
              <a:spcBef>
                <a:spcPct val="0"/>
              </a:spcBef>
            </a:pPr>
            <a:r>
              <a:rPr lang="en-US" sz="2659">
                <a:solidFill>
                  <a:srgbClr val="000000"/>
                </a:solidFill>
                <a:latin typeface="HK Grotesk"/>
                <a:ea typeface="HK Grotesk"/>
                <a:cs typeface="HK Grotesk"/>
                <a:sym typeface="HK Grotesk"/>
              </a:rPr>
              <a:t>✅ Reduza a complexidade dos conceitos, mas mantenha a essência do conteúdo.</a:t>
            </a:r>
          </a:p>
          <a:p>
            <a:pPr algn="l">
              <a:lnSpc>
                <a:spcPts val="3032"/>
              </a:lnSpc>
              <a:spcBef>
                <a:spcPct val="0"/>
              </a:spcBef>
            </a:pPr>
            <a:r>
              <a:rPr lang="en-US" sz="2659">
                <a:solidFill>
                  <a:srgbClr val="000000"/>
                </a:solidFill>
                <a:latin typeface="HK Grotesk"/>
                <a:ea typeface="HK Grotesk"/>
                <a:cs typeface="HK Grotesk"/>
                <a:sym typeface="HK Grotesk"/>
              </a:rPr>
              <a:t>✅ Utilize imagens e gráficos para apoiar a compreensão do texto.</a:t>
            </a:r>
          </a:p>
          <a:p>
            <a:pPr algn="l">
              <a:lnSpc>
                <a:spcPts val="3032"/>
              </a:lnSpc>
              <a:spcBef>
                <a:spcPct val="0"/>
              </a:spcBef>
            </a:pPr>
            <a:r>
              <a:rPr lang="en-US" sz="2659">
                <a:solidFill>
                  <a:srgbClr val="000000"/>
                </a:solidFill>
                <a:latin typeface="HK Grotesk"/>
                <a:ea typeface="HK Grotesk"/>
                <a:cs typeface="HK Grotesk"/>
                <a:sym typeface="HK Grotesk"/>
              </a:rPr>
              <a:t>✅ Inclua exemplos concretos e do cotidiano para tornar o aprendizado significativo.</a:t>
            </a:r>
          </a:p>
          <a:p>
            <a:pPr algn="l">
              <a:lnSpc>
                <a:spcPts val="3032"/>
              </a:lnSpc>
              <a:spcBef>
                <a:spcPct val="0"/>
              </a:spcBef>
            </a:pPr>
            <a:r>
              <a:rPr lang="en-US" sz="2659">
                <a:solidFill>
                  <a:srgbClr val="000000"/>
                </a:solidFill>
                <a:latin typeface="HK Grotesk"/>
                <a:ea typeface="HK Grotesk"/>
                <a:cs typeface="HK Grotesk"/>
                <a:sym typeface="HK Grotesk"/>
              </a:rPr>
              <a:t>✅ Divida a aprendizagem em pequenas etapas, garantindo progressão gradual.</a:t>
            </a:r>
          </a:p>
          <a:p>
            <a:pPr algn="l">
              <a:lnSpc>
                <a:spcPts val="3032"/>
              </a:lnSpc>
              <a:spcBef>
                <a:spcPct val="0"/>
              </a:spcBef>
            </a:pPr>
          </a:p>
          <a:p>
            <a:pPr algn="l">
              <a:lnSpc>
                <a:spcPts val="3032"/>
              </a:lnSpc>
              <a:spcBef>
                <a:spcPct val="0"/>
              </a:spcBef>
            </a:pPr>
            <a:r>
              <a:rPr lang="en-US" sz="2659">
                <a:solidFill>
                  <a:srgbClr val="000000"/>
                </a:solidFill>
                <a:latin typeface="HK Grotesk"/>
                <a:ea typeface="HK Grotesk"/>
                <a:cs typeface="HK Grotesk"/>
                <a:sym typeface="HK Grotesk"/>
              </a:rPr>
              <a:t>ADAPTAÇÃO DE METODOLOGIA E ESTRATÉGIAS DE ENSINO</a:t>
            </a:r>
          </a:p>
          <a:p>
            <a:pPr algn="l">
              <a:lnSpc>
                <a:spcPts val="3032"/>
              </a:lnSpc>
              <a:spcBef>
                <a:spcPct val="0"/>
              </a:spcBef>
            </a:pPr>
            <a:r>
              <a:rPr lang="en-US" sz="2659">
                <a:solidFill>
                  <a:srgbClr val="000000"/>
                </a:solidFill>
                <a:latin typeface="HK Grotesk"/>
                <a:ea typeface="HK Grotesk"/>
                <a:cs typeface="HK Grotesk"/>
                <a:sym typeface="HK Grotesk"/>
              </a:rPr>
              <a:t>✅ Substitua aulas expositivas longas por atividades interativas e multissensoriais.</a:t>
            </a:r>
          </a:p>
          <a:p>
            <a:pPr algn="l">
              <a:lnSpc>
                <a:spcPts val="3032"/>
              </a:lnSpc>
              <a:spcBef>
                <a:spcPct val="0"/>
              </a:spcBef>
            </a:pPr>
            <a:r>
              <a:rPr lang="en-US" sz="2659">
                <a:solidFill>
                  <a:srgbClr val="000000"/>
                </a:solidFill>
                <a:latin typeface="HK Grotesk"/>
                <a:ea typeface="HK Grotesk"/>
                <a:cs typeface="HK Grotesk"/>
                <a:sym typeface="HK Grotesk"/>
              </a:rPr>
              <a:t>✅ Evite explicações abstratas e priorize o uso de materiais concretos (objetos, maquetes, jogos educativos).</a:t>
            </a:r>
          </a:p>
          <a:p>
            <a:pPr algn="l">
              <a:lnSpc>
                <a:spcPts val="3032"/>
              </a:lnSpc>
              <a:spcBef>
                <a:spcPct val="0"/>
              </a:spcBef>
            </a:pPr>
            <a:r>
              <a:rPr lang="en-US" sz="2659">
                <a:solidFill>
                  <a:srgbClr val="000000"/>
                </a:solidFill>
                <a:latin typeface="HK Grotesk"/>
                <a:ea typeface="HK Grotesk"/>
                <a:cs typeface="HK Grotesk"/>
                <a:sym typeface="HK Grotesk"/>
              </a:rPr>
              <a:t>✅ Incentive a aprendizagem colaborativa, permitindo que os alunos trabalhem em duplas ou grupos pequenos.</a:t>
            </a:r>
          </a:p>
          <a:p>
            <a:pPr algn="l">
              <a:lnSpc>
                <a:spcPts val="3032"/>
              </a:lnSpc>
              <a:spcBef>
                <a:spcPct val="0"/>
              </a:spcBef>
            </a:pPr>
          </a:p>
          <a:p>
            <a:pPr algn="l">
              <a:lnSpc>
                <a:spcPts val="3032"/>
              </a:lnSpc>
              <a:spcBef>
                <a:spcPct val="0"/>
              </a:spcBef>
            </a:pPr>
            <a:r>
              <a:rPr lang="en-US" sz="2659">
                <a:solidFill>
                  <a:srgbClr val="000000"/>
                </a:solidFill>
                <a:latin typeface="HK Grotesk"/>
                <a:ea typeface="HK Grotesk"/>
                <a:cs typeface="HK Grotesk"/>
                <a:sym typeface="HK Grotesk"/>
              </a:rPr>
              <a:t>ADAPTAÇÃO DA AVALIAÇÃO</a:t>
            </a:r>
          </a:p>
          <a:p>
            <a:pPr algn="l">
              <a:lnSpc>
                <a:spcPts val="3032"/>
              </a:lnSpc>
              <a:spcBef>
                <a:spcPct val="0"/>
              </a:spcBef>
            </a:pPr>
            <a:r>
              <a:rPr lang="en-US" sz="2659">
                <a:solidFill>
                  <a:srgbClr val="000000"/>
                </a:solidFill>
                <a:latin typeface="HK Grotesk"/>
                <a:ea typeface="HK Grotesk"/>
                <a:cs typeface="HK Grotesk"/>
                <a:sym typeface="HK Grotesk"/>
              </a:rPr>
              <a:t>✅ Substitua provas longas e dissertativas por avaliações com questões objetivas ou orais.</a:t>
            </a:r>
          </a:p>
          <a:p>
            <a:pPr algn="l">
              <a:lnSpc>
                <a:spcPts val="3032"/>
              </a:lnSpc>
              <a:spcBef>
                <a:spcPct val="0"/>
              </a:spcBef>
            </a:pPr>
            <a:r>
              <a:rPr lang="en-US" sz="2659">
                <a:solidFill>
                  <a:srgbClr val="000000"/>
                </a:solidFill>
                <a:latin typeface="HK Grotesk"/>
                <a:ea typeface="HK Grotesk"/>
                <a:cs typeface="HK Grotesk"/>
                <a:sym typeface="HK Grotesk"/>
              </a:rPr>
              <a:t>✅ Permita formas alternativas de resposta, como gravação de áudio, desenhos, mapas conceituais ou maquetes.</a:t>
            </a:r>
          </a:p>
          <a:p>
            <a:pPr algn="l">
              <a:lnSpc>
                <a:spcPts val="3032"/>
              </a:lnSpc>
              <a:spcBef>
                <a:spcPct val="0"/>
              </a:spcBef>
            </a:pPr>
            <a:r>
              <a:rPr lang="en-US" sz="2659">
                <a:solidFill>
                  <a:srgbClr val="000000"/>
                </a:solidFill>
                <a:latin typeface="HK Grotesk"/>
                <a:ea typeface="HK Grotesk"/>
                <a:cs typeface="HK Grotesk"/>
                <a:sym typeface="HK Grotesk"/>
              </a:rPr>
              <a:t>✅ Reduza o número de questões, priorizando as essenciais.</a:t>
            </a:r>
          </a:p>
          <a:p>
            <a:pPr algn="l">
              <a:lnSpc>
                <a:spcPts val="3032"/>
              </a:lnSpc>
              <a:spcBef>
                <a:spcPct val="0"/>
              </a:spcBef>
            </a:pPr>
            <a:r>
              <a:rPr lang="en-US" sz="2659">
                <a:solidFill>
                  <a:srgbClr val="000000"/>
                </a:solidFill>
                <a:latin typeface="HK Grotesk"/>
                <a:ea typeface="HK Grotesk"/>
                <a:cs typeface="HK Grotesk"/>
                <a:sym typeface="HK Grotesk"/>
              </a:rPr>
              <a:t>✅ Ofereça apoio visual nas provas, como pictogramas e gráficos explicativos.</a:t>
            </a:r>
          </a:p>
          <a:p>
            <a:pPr algn="l">
              <a:lnSpc>
                <a:spcPts val="3032"/>
              </a:lnSpc>
              <a:spcBef>
                <a:spcPct val="0"/>
              </a:spcBef>
            </a:pPr>
          </a:p>
          <a:p>
            <a:pPr algn="l">
              <a:lnSpc>
                <a:spcPts val="3032"/>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8069" y="-37335"/>
            <a:ext cx="5637471" cy="10287000"/>
            <a:chOff x="0" y="0"/>
            <a:chExt cx="7516628" cy="13716000"/>
          </a:xfrm>
        </p:grpSpPr>
        <p:pic>
          <p:nvPicPr>
            <p:cNvPr name="Picture 3" id="3"/>
            <p:cNvPicPr>
              <a:picLocks noChangeAspect="true"/>
            </p:cNvPicPr>
            <p:nvPr/>
          </p:nvPicPr>
          <p:blipFill>
            <a:blip r:embed="rId2"/>
            <a:srcRect l="1287" t="0" r="1287" b="0"/>
            <a:stretch>
              <a:fillRect/>
            </a:stretch>
          </p:blipFill>
          <p:spPr>
            <a:xfrm flipH="false" flipV="false">
              <a:off x="0" y="0"/>
              <a:ext cx="7516628" cy="13716000"/>
            </a:xfrm>
            <a:prstGeom prst="rect">
              <a:avLst/>
            </a:prstGeom>
          </p:spPr>
        </p:pic>
      </p:grpSp>
      <p:sp>
        <p:nvSpPr>
          <p:cNvPr name="TextBox 4" id="4"/>
          <p:cNvSpPr txBox="true"/>
          <p:nvPr/>
        </p:nvSpPr>
        <p:spPr>
          <a:xfrm rot="0">
            <a:off x="5796433" y="5134740"/>
            <a:ext cx="11621829" cy="2571077"/>
          </a:xfrm>
          <a:prstGeom prst="rect">
            <a:avLst/>
          </a:prstGeom>
        </p:spPr>
        <p:txBody>
          <a:bodyPr anchor="t" rtlCol="false" tIns="0" lIns="0" bIns="0" rIns="0">
            <a:spAutoFit/>
          </a:bodyPr>
          <a:lstStyle/>
          <a:p>
            <a:pPr algn="just">
              <a:lnSpc>
                <a:spcPts val="3370"/>
              </a:lnSpc>
            </a:pPr>
            <a:r>
              <a:rPr lang="en-US" sz="3092">
                <a:solidFill>
                  <a:srgbClr val="2B2928"/>
                </a:solidFill>
                <a:latin typeface="HK Grotesk"/>
                <a:ea typeface="HK Grotesk"/>
                <a:cs typeface="HK Grotesk"/>
                <a:sym typeface="HK Grotesk"/>
              </a:rPr>
              <a:t>✅ Reduza a quantidade de informações por página.</a:t>
            </a:r>
          </a:p>
          <a:p>
            <a:pPr algn="just">
              <a:lnSpc>
                <a:spcPts val="3370"/>
              </a:lnSpc>
            </a:pPr>
            <a:r>
              <a:rPr lang="en-US" sz="3092">
                <a:solidFill>
                  <a:srgbClr val="2B2928"/>
                </a:solidFill>
                <a:latin typeface="HK Grotesk"/>
                <a:ea typeface="HK Grotesk"/>
                <a:cs typeface="HK Grotesk"/>
                <a:sym typeface="HK Grotesk"/>
              </a:rPr>
              <a:t>✅ Use atividades curtas e dinâmicas, evitando tarefas extensas.</a:t>
            </a:r>
          </a:p>
          <a:p>
            <a:pPr algn="just">
              <a:lnSpc>
                <a:spcPts val="3370"/>
              </a:lnSpc>
            </a:pPr>
            <a:r>
              <a:rPr lang="en-US" sz="3092">
                <a:solidFill>
                  <a:srgbClr val="2B2928"/>
                </a:solidFill>
                <a:latin typeface="HK Grotesk"/>
                <a:ea typeface="HK Grotesk"/>
                <a:cs typeface="HK Grotesk"/>
                <a:sym typeface="HK Grotesk"/>
              </a:rPr>
              <a:t>✅ Ofereça intervalos curtos e estratégicos para manter o foco.</a:t>
            </a:r>
          </a:p>
          <a:p>
            <a:pPr algn="just">
              <a:lnSpc>
                <a:spcPts val="3370"/>
              </a:lnSpc>
            </a:pPr>
            <a:r>
              <a:rPr lang="en-US" sz="3092">
                <a:solidFill>
                  <a:srgbClr val="2B2928"/>
                </a:solidFill>
                <a:latin typeface="HK Grotesk"/>
                <a:ea typeface="HK Grotesk"/>
                <a:cs typeface="HK Grotesk"/>
                <a:sym typeface="HK Grotesk"/>
              </a:rPr>
              <a:t>✅ Substitua textos longos por tópicos e palavras-chave.</a:t>
            </a:r>
          </a:p>
          <a:p>
            <a:pPr algn="just">
              <a:lnSpc>
                <a:spcPts val="3370"/>
              </a:lnSpc>
            </a:pPr>
            <a:r>
              <a:rPr lang="en-US" sz="3092">
                <a:solidFill>
                  <a:srgbClr val="2B2928"/>
                </a:solidFill>
                <a:latin typeface="HK Grotesk"/>
                <a:ea typeface="HK Grotesk"/>
                <a:cs typeface="HK Grotesk"/>
                <a:sym typeface="HK Grotesk"/>
              </a:rPr>
              <a:t>✅ Utilize jogos e desafios gamificados para engajar o aluno.</a:t>
            </a:r>
          </a:p>
          <a:p>
            <a:pPr algn="r" marL="0" indent="0" lvl="0">
              <a:lnSpc>
                <a:spcPts val="3370"/>
              </a:lnSpc>
              <a:spcBef>
                <a:spcPct val="0"/>
              </a:spcBef>
            </a:pPr>
          </a:p>
        </p:txBody>
      </p:sp>
      <p:sp>
        <p:nvSpPr>
          <p:cNvPr name="TextBox 5" id="5"/>
          <p:cNvSpPr txBox="true"/>
          <p:nvPr/>
        </p:nvSpPr>
        <p:spPr>
          <a:xfrm rot="0">
            <a:off x="5796433" y="7479194"/>
            <a:ext cx="12031489" cy="3167277"/>
          </a:xfrm>
          <a:prstGeom prst="rect">
            <a:avLst/>
          </a:prstGeom>
        </p:spPr>
        <p:txBody>
          <a:bodyPr anchor="t" rtlCol="false" tIns="0" lIns="0" bIns="0" rIns="0">
            <a:spAutoFit/>
          </a:bodyPr>
          <a:lstStyle/>
          <a:p>
            <a:pPr algn="just">
              <a:lnSpc>
                <a:spcPts val="3153"/>
              </a:lnSpc>
            </a:pPr>
          </a:p>
          <a:p>
            <a:pPr algn="just">
              <a:lnSpc>
                <a:spcPts val="3153"/>
              </a:lnSpc>
            </a:pPr>
            <a:r>
              <a:rPr lang="en-US" sz="2892">
                <a:solidFill>
                  <a:srgbClr val="2B2928"/>
                </a:solidFill>
                <a:latin typeface="HK Grotesk"/>
                <a:ea typeface="HK Grotesk"/>
                <a:cs typeface="HK Grotesk"/>
                <a:sym typeface="HK Grotesk"/>
              </a:rPr>
              <a:t>✅ Reduza o volume de conteúdo, focando nos conceitos mais essenciais.</a:t>
            </a:r>
          </a:p>
          <a:p>
            <a:pPr algn="just">
              <a:lnSpc>
                <a:spcPts val="3153"/>
              </a:lnSpc>
            </a:pPr>
            <a:r>
              <a:rPr lang="en-US" sz="2892">
                <a:solidFill>
                  <a:srgbClr val="2B2928"/>
                </a:solidFill>
                <a:latin typeface="HK Grotesk"/>
                <a:ea typeface="HK Grotesk"/>
                <a:cs typeface="HK Grotesk"/>
                <a:sym typeface="HK Grotesk"/>
              </a:rPr>
              <a:t>✅ Utilize materiais concretos e exemplos do dia a dia para facilitar a compreensão.</a:t>
            </a:r>
          </a:p>
          <a:p>
            <a:pPr algn="just">
              <a:lnSpc>
                <a:spcPts val="3153"/>
              </a:lnSpc>
            </a:pPr>
            <a:r>
              <a:rPr lang="en-US" sz="2892">
                <a:solidFill>
                  <a:srgbClr val="2B2928"/>
                </a:solidFill>
                <a:latin typeface="HK Grotesk"/>
                <a:ea typeface="HK Grotesk"/>
                <a:cs typeface="HK Grotesk"/>
                <a:sym typeface="HK Grotesk"/>
              </a:rPr>
              <a:t>✅ Repita de forma variada, reforçando a aprendizagem.</a:t>
            </a:r>
          </a:p>
          <a:p>
            <a:pPr algn="just">
              <a:lnSpc>
                <a:spcPts val="3153"/>
              </a:lnSpc>
            </a:pPr>
            <a:r>
              <a:rPr lang="en-US" sz="2892">
                <a:solidFill>
                  <a:srgbClr val="2B2928"/>
                </a:solidFill>
                <a:latin typeface="HK Grotesk"/>
                <a:ea typeface="HK Grotesk"/>
                <a:cs typeface="HK Grotesk"/>
                <a:sym typeface="HK Grotesk"/>
              </a:rPr>
              <a:t>✅ Dê instruções curtas e claras, acompanhadas de apoio visual.</a:t>
            </a:r>
          </a:p>
          <a:p>
            <a:pPr algn="just">
              <a:lnSpc>
                <a:spcPts val="3153"/>
              </a:lnSpc>
            </a:pPr>
          </a:p>
          <a:p>
            <a:pPr algn="just" marL="0" indent="0" lvl="0">
              <a:lnSpc>
                <a:spcPts val="3153"/>
              </a:lnSpc>
              <a:spcBef>
                <a:spcPct val="0"/>
              </a:spcBef>
            </a:pPr>
          </a:p>
        </p:txBody>
      </p:sp>
      <p:sp>
        <p:nvSpPr>
          <p:cNvPr name="AutoShape 6" id="6"/>
          <p:cNvSpPr/>
          <p:nvPr/>
        </p:nvSpPr>
        <p:spPr>
          <a:xfrm flipH="true">
            <a:off x="1028700" y="1580649"/>
            <a:ext cx="16230600" cy="0"/>
          </a:xfrm>
          <a:prstGeom prst="line">
            <a:avLst/>
          </a:prstGeom>
          <a:ln cap="flat" w="19050">
            <a:solidFill>
              <a:srgbClr val="2B2928"/>
            </a:solidFill>
            <a:prstDash val="solid"/>
            <a:headEnd type="none" len="sm" w="sm"/>
            <a:tailEnd type="none" len="sm" w="sm"/>
          </a:ln>
        </p:spPr>
      </p:sp>
      <p:sp>
        <p:nvSpPr>
          <p:cNvPr name="AutoShape 7" id="7"/>
          <p:cNvSpPr/>
          <p:nvPr/>
        </p:nvSpPr>
        <p:spPr>
          <a:xfrm flipH="true">
            <a:off x="1028700" y="4877565"/>
            <a:ext cx="16230600" cy="0"/>
          </a:xfrm>
          <a:prstGeom prst="line">
            <a:avLst/>
          </a:prstGeom>
          <a:ln cap="flat" w="19050">
            <a:solidFill>
              <a:srgbClr val="2B2928"/>
            </a:solidFill>
            <a:prstDash val="solid"/>
            <a:headEnd type="none" len="sm" w="sm"/>
            <a:tailEnd type="none" len="sm" w="sm"/>
          </a:ln>
        </p:spPr>
      </p:sp>
      <p:sp>
        <p:nvSpPr>
          <p:cNvPr name="AutoShape 8" id="8"/>
          <p:cNvSpPr/>
          <p:nvPr/>
        </p:nvSpPr>
        <p:spPr>
          <a:xfrm flipH="true">
            <a:off x="1028700" y="7450619"/>
            <a:ext cx="16230600" cy="0"/>
          </a:xfrm>
          <a:prstGeom prst="line">
            <a:avLst/>
          </a:prstGeom>
          <a:ln cap="flat" w="19050">
            <a:solidFill>
              <a:srgbClr val="2B2928"/>
            </a:solidFill>
            <a:prstDash val="solid"/>
            <a:headEnd type="none" len="sm" w="sm"/>
            <a:tailEnd type="none" len="sm" w="sm"/>
          </a:ln>
        </p:spPr>
      </p:sp>
      <p:sp>
        <p:nvSpPr>
          <p:cNvPr name="Freeform 9" id="9"/>
          <p:cNvSpPr/>
          <p:nvPr/>
        </p:nvSpPr>
        <p:spPr>
          <a:xfrm flipH="false" flipV="false" rot="0">
            <a:off x="5253602" y="1293951"/>
            <a:ext cx="7799846" cy="7699098"/>
          </a:xfrm>
          <a:custGeom>
            <a:avLst/>
            <a:gdLst/>
            <a:ahLst/>
            <a:cxnLst/>
            <a:rect r="r" b="b" t="t" l="l"/>
            <a:pathLst>
              <a:path h="7699098" w="7799846">
                <a:moveTo>
                  <a:pt x="0" y="0"/>
                </a:moveTo>
                <a:lnTo>
                  <a:pt x="7799846" y="0"/>
                </a:lnTo>
                <a:lnTo>
                  <a:pt x="7799846" y="7699098"/>
                </a:lnTo>
                <a:lnTo>
                  <a:pt x="0" y="7699098"/>
                </a:lnTo>
                <a:lnTo>
                  <a:pt x="0" y="0"/>
                </a:lnTo>
                <a:close/>
              </a:path>
            </a:pathLst>
          </a:custGeom>
          <a:blipFill>
            <a:blip r:embed="rId3">
              <a:alphaModFix amt="12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28700" y="8110266"/>
            <a:ext cx="3343933" cy="737151"/>
          </a:xfrm>
          <a:prstGeom prst="rect">
            <a:avLst/>
          </a:prstGeom>
        </p:spPr>
        <p:txBody>
          <a:bodyPr anchor="t" rtlCol="false" tIns="0" lIns="0" bIns="0" rIns="0">
            <a:spAutoFit/>
          </a:bodyPr>
          <a:lstStyle/>
          <a:p>
            <a:pPr algn="l" marL="0" indent="0" lvl="0">
              <a:lnSpc>
                <a:spcPts val="2788"/>
              </a:lnSpc>
              <a:spcBef>
                <a:spcPct val="0"/>
              </a:spcBef>
            </a:pPr>
            <a:r>
              <a:rPr lang="en-US" b="true" sz="3097" spc="272">
                <a:solidFill>
                  <a:srgbClr val="B8833E"/>
                </a:solidFill>
                <a:latin typeface="HK Grotesk Bold"/>
                <a:ea typeface="HK Grotesk Bold"/>
                <a:cs typeface="HK Grotesk Bold"/>
                <a:sym typeface="HK Grotesk Bold"/>
              </a:rPr>
              <a:t>DEFICIÊNCIA INTELECTUAL</a:t>
            </a:r>
          </a:p>
        </p:txBody>
      </p:sp>
      <p:sp>
        <p:nvSpPr>
          <p:cNvPr name="TextBox 11" id="11"/>
          <p:cNvSpPr txBox="true"/>
          <p:nvPr/>
        </p:nvSpPr>
        <p:spPr>
          <a:xfrm rot="0">
            <a:off x="1028700" y="5191890"/>
            <a:ext cx="3866237" cy="1794426"/>
          </a:xfrm>
          <a:prstGeom prst="rect">
            <a:avLst/>
          </a:prstGeom>
        </p:spPr>
        <p:txBody>
          <a:bodyPr anchor="t" rtlCol="false" tIns="0" lIns="0" bIns="0" rIns="0">
            <a:spAutoFit/>
          </a:bodyPr>
          <a:lstStyle/>
          <a:p>
            <a:pPr algn="l" marL="0" indent="0" lvl="0">
              <a:lnSpc>
                <a:spcPts val="2788"/>
              </a:lnSpc>
              <a:spcBef>
                <a:spcPct val="0"/>
              </a:spcBef>
            </a:pPr>
            <a:r>
              <a:rPr lang="en-US" b="true" sz="3097" spc="272">
                <a:solidFill>
                  <a:srgbClr val="B8833E"/>
                </a:solidFill>
                <a:latin typeface="HK Grotesk Bold"/>
                <a:ea typeface="HK Grotesk Bold"/>
                <a:cs typeface="HK Grotesk Bold"/>
                <a:sym typeface="HK Grotesk Bold"/>
              </a:rPr>
              <a:t> </a:t>
            </a:r>
            <a:r>
              <a:rPr lang="en-US" b="true" sz="3097" spc="272">
                <a:solidFill>
                  <a:srgbClr val="B8833E"/>
                </a:solidFill>
                <a:latin typeface="HK Grotesk Bold"/>
                <a:ea typeface="HK Grotesk Bold"/>
                <a:cs typeface="HK Grotesk Bold"/>
                <a:sym typeface="HK Grotesk Bold"/>
              </a:rPr>
              <a:t>TDAH (Transtorno do Déficit de Atenção e Hiperatividade)</a:t>
            </a:r>
          </a:p>
        </p:txBody>
      </p:sp>
      <p:sp>
        <p:nvSpPr>
          <p:cNvPr name="TextBox 12" id="12"/>
          <p:cNvSpPr txBox="true"/>
          <p:nvPr/>
        </p:nvSpPr>
        <p:spPr>
          <a:xfrm rot="0">
            <a:off x="811046" y="441454"/>
            <a:ext cx="17235898" cy="623897"/>
          </a:xfrm>
          <a:prstGeom prst="rect">
            <a:avLst/>
          </a:prstGeom>
        </p:spPr>
        <p:txBody>
          <a:bodyPr anchor="t" rtlCol="false" tIns="0" lIns="0" bIns="0" rIns="0">
            <a:spAutoFit/>
          </a:bodyPr>
          <a:lstStyle/>
          <a:p>
            <a:pPr algn="just">
              <a:lnSpc>
                <a:spcPts val="4709"/>
              </a:lnSpc>
            </a:pPr>
            <a:r>
              <a:rPr lang="en-US" sz="4320" b="true">
                <a:solidFill>
                  <a:srgbClr val="2B2928"/>
                </a:solidFill>
                <a:latin typeface="HK Grotesk Bold"/>
                <a:ea typeface="HK Grotesk Bold"/>
                <a:cs typeface="HK Grotesk Bold"/>
                <a:sym typeface="HK Grotesk Bold"/>
              </a:rPr>
              <a:t>ADAPTAÇÕES ESPECÍFICAS PARA DIFERENTES DIAGNÓSTICOS</a:t>
            </a:r>
          </a:p>
        </p:txBody>
      </p:sp>
      <p:sp>
        <p:nvSpPr>
          <p:cNvPr name="TextBox 13" id="13"/>
          <p:cNvSpPr txBox="true"/>
          <p:nvPr/>
        </p:nvSpPr>
        <p:spPr>
          <a:xfrm rot="0">
            <a:off x="5796433" y="1364325"/>
            <a:ext cx="11621829" cy="3387462"/>
          </a:xfrm>
          <a:prstGeom prst="rect">
            <a:avLst/>
          </a:prstGeom>
        </p:spPr>
        <p:txBody>
          <a:bodyPr anchor="t" rtlCol="false" tIns="0" lIns="0" bIns="0" rIns="0">
            <a:spAutoFit/>
          </a:bodyPr>
          <a:lstStyle/>
          <a:p>
            <a:pPr algn="just">
              <a:lnSpc>
                <a:spcPts val="3864"/>
              </a:lnSpc>
              <a:spcBef>
                <a:spcPct val="0"/>
              </a:spcBef>
            </a:pPr>
          </a:p>
          <a:p>
            <a:pPr algn="just">
              <a:lnSpc>
                <a:spcPts val="3864"/>
              </a:lnSpc>
              <a:spcBef>
                <a:spcPct val="0"/>
              </a:spcBef>
            </a:pPr>
            <a:r>
              <a:rPr lang="en-US" sz="2760">
                <a:solidFill>
                  <a:srgbClr val="000000"/>
                </a:solidFill>
                <a:latin typeface="HK Grotesk"/>
                <a:ea typeface="HK Grotesk"/>
                <a:cs typeface="HK Grotesk"/>
                <a:sym typeface="HK Grotesk"/>
              </a:rPr>
              <a:t>✅ Substitua instruções complexas por comandos diretos e objetivos.</a:t>
            </a:r>
          </a:p>
          <a:p>
            <a:pPr algn="just">
              <a:lnSpc>
                <a:spcPts val="3864"/>
              </a:lnSpc>
              <a:spcBef>
                <a:spcPct val="0"/>
              </a:spcBef>
            </a:pPr>
            <a:r>
              <a:rPr lang="en-US" sz="2760">
                <a:solidFill>
                  <a:srgbClr val="000000"/>
                </a:solidFill>
                <a:latin typeface="HK Grotesk"/>
                <a:ea typeface="HK Grotesk"/>
                <a:cs typeface="HK Grotesk"/>
                <a:sym typeface="HK Grotesk"/>
              </a:rPr>
              <a:t>✅ Use rotinas visuais (pictogramas, calendários estruturados).</a:t>
            </a:r>
          </a:p>
          <a:p>
            <a:pPr algn="just">
              <a:lnSpc>
                <a:spcPts val="3864"/>
              </a:lnSpc>
              <a:spcBef>
                <a:spcPct val="0"/>
              </a:spcBef>
            </a:pPr>
            <a:r>
              <a:rPr lang="en-US" sz="2760">
                <a:solidFill>
                  <a:srgbClr val="000000"/>
                </a:solidFill>
                <a:latin typeface="HK Grotesk"/>
                <a:ea typeface="HK Grotesk"/>
                <a:cs typeface="HK Grotesk"/>
                <a:sym typeface="HK Grotesk"/>
              </a:rPr>
              <a:t>✅ Reduza estímulos sonoros e visuais excessivos.</a:t>
            </a:r>
          </a:p>
          <a:p>
            <a:pPr algn="just">
              <a:lnSpc>
                <a:spcPts val="3864"/>
              </a:lnSpc>
              <a:spcBef>
                <a:spcPct val="0"/>
              </a:spcBef>
            </a:pPr>
            <a:r>
              <a:rPr lang="en-US" sz="2760">
                <a:solidFill>
                  <a:srgbClr val="000000"/>
                </a:solidFill>
                <a:latin typeface="HK Grotesk"/>
                <a:ea typeface="HK Grotesk"/>
                <a:cs typeface="HK Grotesk"/>
                <a:sym typeface="HK Grotesk"/>
              </a:rPr>
              <a:t>✅ Ofereça pausas programadas para evitar sobrecarga sensorial.</a:t>
            </a:r>
          </a:p>
          <a:p>
            <a:pPr algn="just">
              <a:lnSpc>
                <a:spcPts val="3864"/>
              </a:lnSpc>
              <a:spcBef>
                <a:spcPct val="0"/>
              </a:spcBef>
            </a:pPr>
            <a:r>
              <a:rPr lang="en-US" sz="2760">
                <a:solidFill>
                  <a:srgbClr val="000000"/>
                </a:solidFill>
                <a:latin typeface="HK Grotesk"/>
                <a:ea typeface="HK Grotesk"/>
                <a:cs typeface="HK Grotesk"/>
                <a:sym typeface="HK Grotesk"/>
              </a:rPr>
              <a:t>✅Pode precisar de atividades estruturadas (com passos bem definidos e sequenciais, modelo de resposta para se espelhar).</a:t>
            </a:r>
          </a:p>
        </p:txBody>
      </p:sp>
      <p:sp>
        <p:nvSpPr>
          <p:cNvPr name="TextBox 14" id="14"/>
          <p:cNvSpPr txBox="true"/>
          <p:nvPr/>
        </p:nvSpPr>
        <p:spPr>
          <a:xfrm rot="0">
            <a:off x="1028700" y="1909965"/>
            <a:ext cx="4064541" cy="1580077"/>
          </a:xfrm>
          <a:prstGeom prst="rect">
            <a:avLst/>
          </a:prstGeom>
        </p:spPr>
        <p:txBody>
          <a:bodyPr anchor="t" rtlCol="false" tIns="0" lIns="0" bIns="0" rIns="0">
            <a:spAutoFit/>
          </a:bodyPr>
          <a:lstStyle/>
          <a:p>
            <a:pPr algn="l" marL="0" indent="0" lvl="0">
              <a:lnSpc>
                <a:spcPts val="3057"/>
              </a:lnSpc>
              <a:spcBef>
                <a:spcPct val="0"/>
              </a:spcBef>
            </a:pPr>
            <a:r>
              <a:rPr lang="en-US" b="true" sz="3397" spc="298">
                <a:solidFill>
                  <a:srgbClr val="B8833E"/>
                </a:solidFill>
                <a:latin typeface="HK Grotesk Bold"/>
                <a:ea typeface="HK Grotesk Bold"/>
                <a:cs typeface="HK Grotesk Bold"/>
                <a:sym typeface="HK Grotesk Bold"/>
              </a:rPr>
              <a:t>TEA (TRANSTORNO DO ESPECTRO AUTISTA)</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8069" y="-37335"/>
            <a:ext cx="5637471" cy="10287000"/>
            <a:chOff x="0" y="0"/>
            <a:chExt cx="7516628" cy="13716000"/>
          </a:xfrm>
        </p:grpSpPr>
        <p:pic>
          <p:nvPicPr>
            <p:cNvPr name="Picture 3" id="3"/>
            <p:cNvPicPr>
              <a:picLocks noChangeAspect="true"/>
            </p:cNvPicPr>
            <p:nvPr/>
          </p:nvPicPr>
          <p:blipFill>
            <a:blip r:embed="rId2"/>
            <a:srcRect l="1287" t="0" r="1287" b="0"/>
            <a:stretch>
              <a:fillRect/>
            </a:stretch>
          </p:blipFill>
          <p:spPr>
            <a:xfrm flipH="false" flipV="false">
              <a:off x="0" y="0"/>
              <a:ext cx="7516628" cy="13716000"/>
            </a:xfrm>
            <a:prstGeom prst="rect">
              <a:avLst/>
            </a:prstGeom>
          </p:spPr>
        </p:pic>
      </p:grpSp>
      <p:sp>
        <p:nvSpPr>
          <p:cNvPr name="TextBox 4" id="4"/>
          <p:cNvSpPr txBox="true"/>
          <p:nvPr/>
        </p:nvSpPr>
        <p:spPr>
          <a:xfrm rot="0">
            <a:off x="5796433" y="4650887"/>
            <a:ext cx="11621829" cy="2997153"/>
          </a:xfrm>
          <a:prstGeom prst="rect">
            <a:avLst/>
          </a:prstGeom>
        </p:spPr>
        <p:txBody>
          <a:bodyPr anchor="t" rtlCol="false" tIns="0" lIns="0" bIns="0" rIns="0">
            <a:spAutoFit/>
          </a:bodyPr>
          <a:lstStyle/>
          <a:p>
            <a:pPr algn="just">
              <a:lnSpc>
                <a:spcPts val="3370"/>
              </a:lnSpc>
            </a:pPr>
          </a:p>
          <a:p>
            <a:pPr algn="just">
              <a:lnSpc>
                <a:spcPts val="3370"/>
              </a:lnSpc>
            </a:pPr>
            <a:r>
              <a:rPr lang="en-US" sz="3092">
                <a:solidFill>
                  <a:srgbClr val="2B2928"/>
                </a:solidFill>
                <a:latin typeface="HK Grotesk"/>
                <a:ea typeface="HK Grotesk"/>
                <a:cs typeface="HK Grotesk"/>
                <a:sym typeface="HK Grotesk"/>
              </a:rPr>
              <a:t>✅ Inclua legendas em vídeos e materiais audiovisuais.</a:t>
            </a:r>
          </a:p>
          <a:p>
            <a:pPr algn="just">
              <a:lnSpc>
                <a:spcPts val="3370"/>
              </a:lnSpc>
            </a:pPr>
            <a:r>
              <a:rPr lang="en-US" sz="3092">
                <a:solidFill>
                  <a:srgbClr val="2B2928"/>
                </a:solidFill>
                <a:latin typeface="HK Grotesk"/>
                <a:ea typeface="HK Grotesk"/>
                <a:cs typeface="HK Grotesk"/>
                <a:sym typeface="HK Grotesk"/>
              </a:rPr>
              <a:t>✅ Disponibilize intérprete de Libras, quando necessário.</a:t>
            </a:r>
          </a:p>
          <a:p>
            <a:pPr algn="just">
              <a:lnSpc>
                <a:spcPts val="3370"/>
              </a:lnSpc>
            </a:pPr>
            <a:r>
              <a:rPr lang="en-US" sz="3092">
                <a:solidFill>
                  <a:srgbClr val="2B2928"/>
                </a:solidFill>
                <a:latin typeface="HK Grotesk"/>
                <a:ea typeface="HK Grotesk"/>
                <a:cs typeface="HK Grotesk"/>
                <a:sym typeface="HK Grotesk"/>
              </a:rPr>
              <a:t>✅ Ofereça apoio visual sempre que possível (esquemas, imagens, gráficos).</a:t>
            </a:r>
          </a:p>
          <a:p>
            <a:pPr algn="just">
              <a:lnSpc>
                <a:spcPts val="3370"/>
              </a:lnSpc>
            </a:pPr>
          </a:p>
          <a:p>
            <a:pPr algn="r" marL="0" indent="0" lvl="0">
              <a:lnSpc>
                <a:spcPts val="3370"/>
              </a:lnSpc>
              <a:spcBef>
                <a:spcPct val="0"/>
              </a:spcBef>
            </a:pPr>
          </a:p>
        </p:txBody>
      </p:sp>
      <p:sp>
        <p:nvSpPr>
          <p:cNvPr name="TextBox 5" id="5"/>
          <p:cNvSpPr txBox="true"/>
          <p:nvPr/>
        </p:nvSpPr>
        <p:spPr>
          <a:xfrm rot="0">
            <a:off x="5591603" y="7252106"/>
            <a:ext cx="12031489" cy="3561707"/>
          </a:xfrm>
          <a:prstGeom prst="rect">
            <a:avLst/>
          </a:prstGeom>
        </p:spPr>
        <p:txBody>
          <a:bodyPr anchor="t" rtlCol="false" tIns="0" lIns="0" bIns="0" rIns="0">
            <a:spAutoFit/>
          </a:bodyPr>
          <a:lstStyle/>
          <a:p>
            <a:pPr algn="just">
              <a:lnSpc>
                <a:spcPts val="3153"/>
              </a:lnSpc>
            </a:pPr>
          </a:p>
          <a:p>
            <a:pPr algn="just">
              <a:lnSpc>
                <a:spcPts val="3153"/>
              </a:lnSpc>
            </a:pPr>
            <a:r>
              <a:rPr lang="en-US" sz="2892">
                <a:solidFill>
                  <a:srgbClr val="2B2928"/>
                </a:solidFill>
                <a:latin typeface="HK Grotesk"/>
                <a:ea typeface="HK Grotesk"/>
                <a:cs typeface="HK Grotesk"/>
                <a:sym typeface="HK Grotesk"/>
              </a:rPr>
              <a:t>✅ Ofereça desafios extras e aprofundamento dos conteúdos.</a:t>
            </a:r>
          </a:p>
          <a:p>
            <a:pPr algn="just">
              <a:lnSpc>
                <a:spcPts val="3153"/>
              </a:lnSpc>
            </a:pPr>
            <a:r>
              <a:rPr lang="en-US" sz="2892">
                <a:solidFill>
                  <a:srgbClr val="2B2928"/>
                </a:solidFill>
                <a:latin typeface="HK Grotesk"/>
                <a:ea typeface="HK Grotesk"/>
                <a:cs typeface="HK Grotesk"/>
                <a:sym typeface="HK Grotesk"/>
              </a:rPr>
              <a:t>✅ Permita autonomia na escolha de temas para pesquisa.</a:t>
            </a:r>
          </a:p>
          <a:p>
            <a:pPr algn="just">
              <a:lnSpc>
                <a:spcPts val="3153"/>
              </a:lnSpc>
            </a:pPr>
            <a:r>
              <a:rPr lang="en-US" sz="2892">
                <a:solidFill>
                  <a:srgbClr val="2B2928"/>
                </a:solidFill>
                <a:latin typeface="HK Grotesk"/>
                <a:ea typeface="HK Grotesk"/>
                <a:cs typeface="HK Grotesk"/>
                <a:sym typeface="HK Grotesk"/>
              </a:rPr>
              <a:t>✅ Utilize metodologias investigativas e projetos interdisciplinares.</a:t>
            </a:r>
          </a:p>
          <a:p>
            <a:pPr algn="just">
              <a:lnSpc>
                <a:spcPts val="3153"/>
              </a:lnSpc>
            </a:pPr>
            <a:r>
              <a:rPr lang="en-US" sz="2892">
                <a:solidFill>
                  <a:srgbClr val="2B2928"/>
                </a:solidFill>
                <a:latin typeface="HK Grotesk"/>
                <a:ea typeface="HK Grotesk"/>
                <a:cs typeface="HK Grotesk"/>
                <a:sym typeface="HK Grotesk"/>
              </a:rPr>
              <a:t>✅ Evite atividades repetitivas e sem estímulo intelectual.</a:t>
            </a:r>
          </a:p>
          <a:p>
            <a:pPr algn="just">
              <a:lnSpc>
                <a:spcPts val="3153"/>
              </a:lnSpc>
            </a:pPr>
            <a:r>
              <a:rPr lang="en-US" sz="2892">
                <a:solidFill>
                  <a:srgbClr val="2B2928"/>
                </a:solidFill>
                <a:latin typeface="HK Grotesk"/>
                <a:ea typeface="HK Grotesk"/>
                <a:cs typeface="HK Grotesk"/>
                <a:sym typeface="HK Grotesk"/>
              </a:rPr>
              <a:t>✅ Estimule a criatividade e pensamento crítico com questões abertas e desafios complexos.</a:t>
            </a:r>
          </a:p>
          <a:p>
            <a:pPr algn="just">
              <a:lnSpc>
                <a:spcPts val="3153"/>
              </a:lnSpc>
            </a:pPr>
          </a:p>
          <a:p>
            <a:pPr algn="just" marL="0" indent="0" lvl="0">
              <a:lnSpc>
                <a:spcPts val="3153"/>
              </a:lnSpc>
              <a:spcBef>
                <a:spcPct val="0"/>
              </a:spcBef>
            </a:pPr>
          </a:p>
        </p:txBody>
      </p:sp>
      <p:sp>
        <p:nvSpPr>
          <p:cNvPr name="AutoShape 6" id="6"/>
          <p:cNvSpPr/>
          <p:nvPr/>
        </p:nvSpPr>
        <p:spPr>
          <a:xfrm flipH="true">
            <a:off x="1028700" y="1580649"/>
            <a:ext cx="16230600" cy="0"/>
          </a:xfrm>
          <a:prstGeom prst="line">
            <a:avLst/>
          </a:prstGeom>
          <a:ln cap="flat" w="19050">
            <a:solidFill>
              <a:srgbClr val="2B2928"/>
            </a:solidFill>
            <a:prstDash val="solid"/>
            <a:headEnd type="none" len="sm" w="sm"/>
            <a:tailEnd type="none" len="sm" w="sm"/>
          </a:ln>
        </p:spPr>
      </p:sp>
      <p:sp>
        <p:nvSpPr>
          <p:cNvPr name="AutoShape 7" id="7"/>
          <p:cNvSpPr/>
          <p:nvPr/>
        </p:nvSpPr>
        <p:spPr>
          <a:xfrm flipH="true">
            <a:off x="1028700" y="4612787"/>
            <a:ext cx="16230600" cy="0"/>
          </a:xfrm>
          <a:prstGeom prst="line">
            <a:avLst/>
          </a:prstGeom>
          <a:ln cap="flat" w="19050">
            <a:solidFill>
              <a:srgbClr val="2B2928"/>
            </a:solidFill>
            <a:prstDash val="solid"/>
            <a:headEnd type="none" len="sm" w="sm"/>
            <a:tailEnd type="none" len="sm" w="sm"/>
          </a:ln>
        </p:spPr>
      </p:sp>
      <p:sp>
        <p:nvSpPr>
          <p:cNvPr name="AutoShape 8" id="8"/>
          <p:cNvSpPr/>
          <p:nvPr/>
        </p:nvSpPr>
        <p:spPr>
          <a:xfrm flipH="true">
            <a:off x="1028700" y="7450619"/>
            <a:ext cx="16230600" cy="0"/>
          </a:xfrm>
          <a:prstGeom prst="line">
            <a:avLst/>
          </a:prstGeom>
          <a:ln cap="flat" w="19050">
            <a:solidFill>
              <a:srgbClr val="2B2928"/>
            </a:solidFill>
            <a:prstDash val="solid"/>
            <a:headEnd type="none" len="sm" w="sm"/>
            <a:tailEnd type="none" len="sm" w="sm"/>
          </a:ln>
        </p:spPr>
      </p:sp>
      <p:sp>
        <p:nvSpPr>
          <p:cNvPr name="Freeform 9" id="9"/>
          <p:cNvSpPr/>
          <p:nvPr/>
        </p:nvSpPr>
        <p:spPr>
          <a:xfrm flipH="false" flipV="false" rot="0">
            <a:off x="5244077" y="1293951"/>
            <a:ext cx="7799846" cy="7699098"/>
          </a:xfrm>
          <a:custGeom>
            <a:avLst/>
            <a:gdLst/>
            <a:ahLst/>
            <a:cxnLst/>
            <a:rect r="r" b="b" t="t" l="l"/>
            <a:pathLst>
              <a:path h="7699098" w="7799846">
                <a:moveTo>
                  <a:pt x="0" y="0"/>
                </a:moveTo>
                <a:lnTo>
                  <a:pt x="7799846" y="0"/>
                </a:lnTo>
                <a:lnTo>
                  <a:pt x="7799846" y="7699098"/>
                </a:lnTo>
                <a:lnTo>
                  <a:pt x="0" y="7699098"/>
                </a:lnTo>
                <a:lnTo>
                  <a:pt x="0" y="0"/>
                </a:lnTo>
                <a:close/>
              </a:path>
            </a:pathLst>
          </a:custGeom>
          <a:blipFill>
            <a:blip r:embed="rId3">
              <a:alphaModFix amt="16000"/>
              <a:extLst>
                <a:ext uri="{96DAC541-7B7A-43D3-8B79-37D633B846F1}">
                  <asvg:svgBlip xmlns:asvg="http://schemas.microsoft.com/office/drawing/2016/SVG/main" r:embed="rId4"/>
                </a:ext>
              </a:extLst>
            </a:blip>
            <a:stretch>
              <a:fillRect l="0" t="0" r="0" b="0"/>
            </a:stretch>
          </a:blipFill>
        </p:spPr>
      </p:sp>
      <p:sp>
        <p:nvSpPr>
          <p:cNvPr name="TextBox 10" id="10"/>
          <p:cNvSpPr txBox="true"/>
          <p:nvPr/>
        </p:nvSpPr>
        <p:spPr>
          <a:xfrm rot="0">
            <a:off x="1028700" y="8110266"/>
            <a:ext cx="3707275" cy="1089576"/>
          </a:xfrm>
          <a:prstGeom prst="rect">
            <a:avLst/>
          </a:prstGeom>
        </p:spPr>
        <p:txBody>
          <a:bodyPr anchor="t" rtlCol="false" tIns="0" lIns="0" bIns="0" rIns="0">
            <a:spAutoFit/>
          </a:bodyPr>
          <a:lstStyle/>
          <a:p>
            <a:pPr algn="l" marL="0" indent="0" lvl="0">
              <a:lnSpc>
                <a:spcPts val="2788"/>
              </a:lnSpc>
              <a:spcBef>
                <a:spcPct val="0"/>
              </a:spcBef>
            </a:pPr>
            <a:r>
              <a:rPr lang="en-US" b="true" sz="3097" spc="272">
                <a:solidFill>
                  <a:srgbClr val="B8833E"/>
                </a:solidFill>
                <a:latin typeface="HK Grotesk Bold"/>
                <a:ea typeface="HK Grotesk Bold"/>
                <a:cs typeface="HK Grotesk Bold"/>
                <a:sym typeface="HK Grotesk Bold"/>
              </a:rPr>
              <a:t>ALTAS HABILIDADES / SUPERDOTAÇÃO</a:t>
            </a:r>
          </a:p>
        </p:txBody>
      </p:sp>
      <p:sp>
        <p:nvSpPr>
          <p:cNvPr name="TextBox 11" id="11"/>
          <p:cNvSpPr txBox="true"/>
          <p:nvPr/>
        </p:nvSpPr>
        <p:spPr>
          <a:xfrm rot="0">
            <a:off x="1028700" y="5191890"/>
            <a:ext cx="3866237" cy="737151"/>
          </a:xfrm>
          <a:prstGeom prst="rect">
            <a:avLst/>
          </a:prstGeom>
        </p:spPr>
        <p:txBody>
          <a:bodyPr anchor="t" rtlCol="false" tIns="0" lIns="0" bIns="0" rIns="0">
            <a:spAutoFit/>
          </a:bodyPr>
          <a:lstStyle/>
          <a:p>
            <a:pPr algn="l" marL="0" indent="0" lvl="0">
              <a:lnSpc>
                <a:spcPts val="2788"/>
              </a:lnSpc>
              <a:spcBef>
                <a:spcPct val="0"/>
              </a:spcBef>
            </a:pPr>
            <a:r>
              <a:rPr lang="en-US" b="true" sz="3097" spc="272">
                <a:solidFill>
                  <a:srgbClr val="B8833E"/>
                </a:solidFill>
                <a:latin typeface="HK Grotesk Bold"/>
                <a:ea typeface="HK Grotesk Bold"/>
                <a:cs typeface="HK Grotesk Bold"/>
                <a:sym typeface="HK Grotesk Bold"/>
              </a:rPr>
              <a:t>DEFICIÊNCIA AUDITIVA</a:t>
            </a:r>
          </a:p>
        </p:txBody>
      </p:sp>
      <p:sp>
        <p:nvSpPr>
          <p:cNvPr name="TextBox 12" id="12"/>
          <p:cNvSpPr txBox="true"/>
          <p:nvPr/>
        </p:nvSpPr>
        <p:spPr>
          <a:xfrm rot="0">
            <a:off x="2700667" y="578651"/>
            <a:ext cx="13863286" cy="486700"/>
          </a:xfrm>
          <a:prstGeom prst="rect">
            <a:avLst/>
          </a:prstGeom>
        </p:spPr>
        <p:txBody>
          <a:bodyPr anchor="t" rtlCol="false" tIns="0" lIns="0" bIns="0" rIns="0">
            <a:spAutoFit/>
          </a:bodyPr>
          <a:lstStyle/>
          <a:p>
            <a:pPr algn="just">
              <a:lnSpc>
                <a:spcPts val="3788"/>
              </a:lnSpc>
            </a:pPr>
            <a:r>
              <a:rPr lang="en-US" sz="3475" b="true">
                <a:solidFill>
                  <a:srgbClr val="2B2928"/>
                </a:solidFill>
                <a:latin typeface="HK Grotesk Bold"/>
                <a:ea typeface="HK Grotesk Bold"/>
                <a:cs typeface="HK Grotesk Bold"/>
                <a:sym typeface="HK Grotesk Bold"/>
              </a:rPr>
              <a:t>ADAPTAÇÕES ESPECÍFICAS PARA DIFERENTES DIAGNÓSTICOS</a:t>
            </a:r>
          </a:p>
        </p:txBody>
      </p:sp>
      <p:sp>
        <p:nvSpPr>
          <p:cNvPr name="TextBox 13" id="13"/>
          <p:cNvSpPr txBox="true"/>
          <p:nvPr/>
        </p:nvSpPr>
        <p:spPr>
          <a:xfrm rot="0">
            <a:off x="5796433" y="730025"/>
            <a:ext cx="11621829" cy="3873237"/>
          </a:xfrm>
          <a:prstGeom prst="rect">
            <a:avLst/>
          </a:prstGeom>
        </p:spPr>
        <p:txBody>
          <a:bodyPr anchor="t" rtlCol="false" tIns="0" lIns="0" bIns="0" rIns="0">
            <a:spAutoFit/>
          </a:bodyPr>
          <a:lstStyle/>
          <a:p>
            <a:pPr algn="just">
              <a:lnSpc>
                <a:spcPts val="3864"/>
              </a:lnSpc>
              <a:spcBef>
                <a:spcPct val="0"/>
              </a:spcBef>
            </a:pPr>
          </a:p>
          <a:p>
            <a:pPr algn="just">
              <a:lnSpc>
                <a:spcPts val="3864"/>
              </a:lnSpc>
              <a:spcBef>
                <a:spcPct val="0"/>
              </a:spcBef>
            </a:pPr>
          </a:p>
          <a:p>
            <a:pPr algn="just">
              <a:lnSpc>
                <a:spcPts val="3864"/>
              </a:lnSpc>
              <a:spcBef>
                <a:spcPct val="0"/>
              </a:spcBef>
            </a:pPr>
            <a:r>
              <a:rPr lang="en-US" sz="2760">
                <a:solidFill>
                  <a:srgbClr val="000000"/>
                </a:solidFill>
                <a:latin typeface="HK Grotesk"/>
                <a:ea typeface="HK Grotesk"/>
                <a:cs typeface="HK Grotesk"/>
                <a:sym typeface="HK Grotesk"/>
              </a:rPr>
              <a:t>✅ Utilize fontes ampliadas e alto contraste para alunos com baixa visão.</a:t>
            </a:r>
          </a:p>
          <a:p>
            <a:pPr algn="just">
              <a:lnSpc>
                <a:spcPts val="3864"/>
              </a:lnSpc>
              <a:spcBef>
                <a:spcPct val="0"/>
              </a:spcBef>
            </a:pPr>
            <a:r>
              <a:rPr lang="en-US" sz="2760">
                <a:solidFill>
                  <a:srgbClr val="000000"/>
                </a:solidFill>
                <a:latin typeface="HK Grotesk"/>
                <a:ea typeface="HK Grotesk"/>
                <a:cs typeface="HK Grotesk"/>
                <a:sym typeface="HK Grotesk"/>
              </a:rPr>
              <a:t>✅Disponibilize audiolivros ou softwares de leitura para acesso ao conteúdo.</a:t>
            </a:r>
          </a:p>
          <a:p>
            <a:pPr algn="just">
              <a:lnSpc>
                <a:spcPts val="3864"/>
              </a:lnSpc>
              <a:spcBef>
                <a:spcPct val="0"/>
              </a:spcBef>
            </a:pPr>
            <a:r>
              <a:rPr lang="en-US" sz="2760">
                <a:solidFill>
                  <a:srgbClr val="000000"/>
                </a:solidFill>
                <a:latin typeface="HK Grotesk"/>
                <a:ea typeface="HK Grotesk"/>
                <a:cs typeface="HK Grotesk"/>
                <a:sym typeface="HK Grotesk"/>
              </a:rPr>
              <a:t>✅ Forneça materiais em braille, se necessário.</a:t>
            </a:r>
          </a:p>
          <a:p>
            <a:pPr algn="just">
              <a:lnSpc>
                <a:spcPts val="3864"/>
              </a:lnSpc>
              <a:spcBef>
                <a:spcPct val="0"/>
              </a:spcBef>
            </a:pPr>
            <a:r>
              <a:rPr lang="en-US" sz="2760">
                <a:solidFill>
                  <a:srgbClr val="000000"/>
                </a:solidFill>
                <a:latin typeface="HK Grotesk"/>
                <a:ea typeface="HK Grotesk"/>
                <a:cs typeface="HK Grotesk"/>
                <a:sym typeface="HK Grotesk"/>
              </a:rPr>
              <a:t>✅ Avaliação com provas orais.</a:t>
            </a:r>
          </a:p>
          <a:p>
            <a:pPr algn="just">
              <a:lnSpc>
                <a:spcPts val="3864"/>
              </a:lnSpc>
              <a:spcBef>
                <a:spcPct val="0"/>
              </a:spcBef>
            </a:pPr>
          </a:p>
        </p:txBody>
      </p:sp>
      <p:sp>
        <p:nvSpPr>
          <p:cNvPr name="TextBox 14" id="14"/>
          <p:cNvSpPr txBox="true"/>
          <p:nvPr/>
        </p:nvSpPr>
        <p:spPr>
          <a:xfrm rot="0">
            <a:off x="1028700" y="1909965"/>
            <a:ext cx="4064541" cy="807128"/>
          </a:xfrm>
          <a:prstGeom prst="rect">
            <a:avLst/>
          </a:prstGeom>
        </p:spPr>
        <p:txBody>
          <a:bodyPr anchor="t" rtlCol="false" tIns="0" lIns="0" bIns="0" rIns="0">
            <a:spAutoFit/>
          </a:bodyPr>
          <a:lstStyle/>
          <a:p>
            <a:pPr algn="l" marL="0" indent="0" lvl="0">
              <a:lnSpc>
                <a:spcPts val="3057"/>
              </a:lnSpc>
              <a:spcBef>
                <a:spcPct val="0"/>
              </a:spcBef>
            </a:pPr>
            <a:r>
              <a:rPr lang="en-US" b="true" sz="3397" spc="298">
                <a:solidFill>
                  <a:srgbClr val="B8833E"/>
                </a:solidFill>
                <a:latin typeface="HK Grotesk Bold"/>
                <a:ea typeface="HK Grotesk Bold"/>
                <a:cs typeface="HK Grotesk Bold"/>
                <a:sym typeface="HK Grotesk Bold"/>
              </a:rPr>
              <a:t>DEFICIÊNCIA VISUAL</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18069" y="-37335"/>
            <a:ext cx="5637471" cy="10287000"/>
            <a:chOff x="0" y="0"/>
            <a:chExt cx="7516628" cy="13716000"/>
          </a:xfrm>
        </p:grpSpPr>
        <p:pic>
          <p:nvPicPr>
            <p:cNvPr name="Picture 3" id="3"/>
            <p:cNvPicPr>
              <a:picLocks noChangeAspect="true"/>
            </p:cNvPicPr>
            <p:nvPr/>
          </p:nvPicPr>
          <p:blipFill>
            <a:blip r:embed="rId2"/>
            <a:srcRect l="1287" t="0" r="1287" b="0"/>
            <a:stretch>
              <a:fillRect/>
            </a:stretch>
          </p:blipFill>
          <p:spPr>
            <a:xfrm flipH="false" flipV="false">
              <a:off x="0" y="0"/>
              <a:ext cx="7516628" cy="13716000"/>
            </a:xfrm>
            <a:prstGeom prst="rect">
              <a:avLst/>
            </a:prstGeom>
          </p:spPr>
        </p:pic>
      </p:grpSp>
      <p:sp>
        <p:nvSpPr>
          <p:cNvPr name="TextBox 4" id="4"/>
          <p:cNvSpPr txBox="true"/>
          <p:nvPr/>
        </p:nvSpPr>
        <p:spPr>
          <a:xfrm rot="0">
            <a:off x="5796433" y="4300730"/>
            <a:ext cx="11757551" cy="4591948"/>
          </a:xfrm>
          <a:prstGeom prst="rect">
            <a:avLst/>
          </a:prstGeom>
        </p:spPr>
        <p:txBody>
          <a:bodyPr anchor="t" rtlCol="false" tIns="0" lIns="0" bIns="0" rIns="0">
            <a:spAutoFit/>
          </a:bodyPr>
          <a:lstStyle/>
          <a:p>
            <a:pPr algn="just">
              <a:lnSpc>
                <a:spcPts val="3014"/>
              </a:lnSpc>
            </a:pPr>
          </a:p>
          <a:p>
            <a:pPr algn="just">
              <a:lnSpc>
                <a:spcPts val="3014"/>
              </a:lnSpc>
            </a:pPr>
            <a:r>
              <a:rPr lang="en-US" sz="2765">
                <a:solidFill>
                  <a:srgbClr val="2B2928"/>
                </a:solidFill>
                <a:latin typeface="HK Grotesk"/>
                <a:ea typeface="HK Grotesk"/>
                <a:cs typeface="HK Grotesk"/>
                <a:sym typeface="HK Grotesk"/>
              </a:rPr>
              <a:t>✅ Utilize materiais concretos (blocos, ábaco, fichas coloridas) para representar quantidades.</a:t>
            </a:r>
          </a:p>
          <a:p>
            <a:pPr algn="just">
              <a:lnSpc>
                <a:spcPts val="3014"/>
              </a:lnSpc>
            </a:pPr>
            <a:r>
              <a:rPr lang="en-US" sz="2765">
                <a:solidFill>
                  <a:srgbClr val="2B2928"/>
                </a:solidFill>
                <a:latin typeface="HK Grotesk"/>
                <a:ea typeface="HK Grotesk"/>
                <a:cs typeface="HK Grotesk"/>
                <a:sym typeface="HK Grotesk"/>
              </a:rPr>
              <a:t>✅ Priorize estratégias visuais, como tabelas, diagramas e esquemas para operações matemáticas.</a:t>
            </a:r>
          </a:p>
          <a:p>
            <a:pPr algn="just">
              <a:lnSpc>
                <a:spcPts val="3014"/>
              </a:lnSpc>
            </a:pPr>
            <a:r>
              <a:rPr lang="en-US" sz="2765">
                <a:solidFill>
                  <a:srgbClr val="2B2928"/>
                </a:solidFill>
                <a:latin typeface="HK Grotesk"/>
                <a:ea typeface="HK Grotesk"/>
                <a:cs typeface="HK Grotesk"/>
                <a:sym typeface="HK Grotesk"/>
              </a:rPr>
              <a:t>✅ Relacione conceitos matemáticos ao cotidiano (exemplo: compras, relógio, receitas).</a:t>
            </a:r>
          </a:p>
          <a:p>
            <a:pPr algn="just">
              <a:lnSpc>
                <a:spcPts val="3014"/>
              </a:lnSpc>
            </a:pPr>
            <a:r>
              <a:rPr lang="en-US" sz="2765">
                <a:solidFill>
                  <a:srgbClr val="2B2928"/>
                </a:solidFill>
                <a:latin typeface="HK Grotesk"/>
                <a:ea typeface="HK Grotesk"/>
                <a:cs typeface="HK Grotesk"/>
                <a:sym typeface="HK Grotesk"/>
              </a:rPr>
              <a:t>✅ Permita o uso de calculadora para reduzir a sobrecarga na resolução de problemas.</a:t>
            </a:r>
          </a:p>
          <a:p>
            <a:pPr algn="just">
              <a:lnSpc>
                <a:spcPts val="3014"/>
              </a:lnSpc>
            </a:pPr>
            <a:r>
              <a:rPr lang="en-US" sz="2765">
                <a:solidFill>
                  <a:srgbClr val="2B2928"/>
                </a:solidFill>
                <a:latin typeface="HK Grotesk"/>
                <a:ea typeface="HK Grotesk"/>
                <a:cs typeface="HK Grotesk"/>
                <a:sym typeface="HK Grotesk"/>
              </a:rPr>
              <a:t>✅ Evite provas exclusivamente numéricas, permitindo respostas com apoio visual ou manipulação de materiais.</a:t>
            </a:r>
          </a:p>
          <a:p>
            <a:pPr algn="r" marL="0" indent="0" lvl="0">
              <a:lnSpc>
                <a:spcPts val="3014"/>
              </a:lnSpc>
              <a:spcBef>
                <a:spcPct val="0"/>
              </a:spcBef>
            </a:pPr>
          </a:p>
        </p:txBody>
      </p:sp>
      <p:sp>
        <p:nvSpPr>
          <p:cNvPr name="AutoShape 5" id="5"/>
          <p:cNvSpPr/>
          <p:nvPr/>
        </p:nvSpPr>
        <p:spPr>
          <a:xfrm flipH="true">
            <a:off x="1028700" y="1580649"/>
            <a:ext cx="16230600" cy="0"/>
          </a:xfrm>
          <a:prstGeom prst="line">
            <a:avLst/>
          </a:prstGeom>
          <a:ln cap="flat" w="19050">
            <a:solidFill>
              <a:srgbClr val="2B2928"/>
            </a:solidFill>
            <a:prstDash val="solid"/>
            <a:headEnd type="none" len="sm" w="sm"/>
            <a:tailEnd type="none" len="sm" w="sm"/>
          </a:ln>
        </p:spPr>
      </p:sp>
      <p:sp>
        <p:nvSpPr>
          <p:cNvPr name="AutoShape 6" id="6"/>
          <p:cNvSpPr/>
          <p:nvPr/>
        </p:nvSpPr>
        <p:spPr>
          <a:xfrm flipH="true">
            <a:off x="1028700" y="4612787"/>
            <a:ext cx="16230600" cy="0"/>
          </a:xfrm>
          <a:prstGeom prst="line">
            <a:avLst/>
          </a:prstGeom>
          <a:ln cap="flat" w="19050">
            <a:solidFill>
              <a:srgbClr val="2B2928"/>
            </a:solidFill>
            <a:prstDash val="solid"/>
            <a:headEnd type="none" len="sm" w="sm"/>
            <a:tailEnd type="none" len="sm" w="sm"/>
          </a:ln>
        </p:spPr>
      </p:sp>
      <p:sp>
        <p:nvSpPr>
          <p:cNvPr name="Freeform 7" id="7"/>
          <p:cNvSpPr/>
          <p:nvPr/>
        </p:nvSpPr>
        <p:spPr>
          <a:xfrm flipH="false" flipV="false" rot="0">
            <a:off x="5244077" y="1293951"/>
            <a:ext cx="7799846" cy="7699098"/>
          </a:xfrm>
          <a:custGeom>
            <a:avLst/>
            <a:gdLst/>
            <a:ahLst/>
            <a:cxnLst/>
            <a:rect r="r" b="b" t="t" l="l"/>
            <a:pathLst>
              <a:path h="7699098" w="7799846">
                <a:moveTo>
                  <a:pt x="0" y="0"/>
                </a:moveTo>
                <a:lnTo>
                  <a:pt x="7799846" y="0"/>
                </a:lnTo>
                <a:lnTo>
                  <a:pt x="7799846" y="7699098"/>
                </a:lnTo>
                <a:lnTo>
                  <a:pt x="0" y="7699098"/>
                </a:lnTo>
                <a:lnTo>
                  <a:pt x="0" y="0"/>
                </a:lnTo>
                <a:close/>
              </a:path>
            </a:pathLst>
          </a:custGeom>
          <a:blipFill>
            <a:blip r:embed="rId3">
              <a:alphaModFix amt="20999"/>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028700" y="5191890"/>
            <a:ext cx="3866237" cy="384726"/>
          </a:xfrm>
          <a:prstGeom prst="rect">
            <a:avLst/>
          </a:prstGeom>
        </p:spPr>
        <p:txBody>
          <a:bodyPr anchor="t" rtlCol="false" tIns="0" lIns="0" bIns="0" rIns="0">
            <a:spAutoFit/>
          </a:bodyPr>
          <a:lstStyle/>
          <a:p>
            <a:pPr algn="l" marL="0" indent="0" lvl="0">
              <a:lnSpc>
                <a:spcPts val="2788"/>
              </a:lnSpc>
              <a:spcBef>
                <a:spcPct val="0"/>
              </a:spcBef>
            </a:pPr>
            <a:r>
              <a:rPr lang="en-US" b="true" sz="3097" spc="272">
                <a:solidFill>
                  <a:srgbClr val="B8833E"/>
                </a:solidFill>
                <a:latin typeface="HK Grotesk Bold"/>
                <a:ea typeface="HK Grotesk Bold"/>
                <a:cs typeface="HK Grotesk Bold"/>
                <a:sym typeface="HK Grotesk Bold"/>
              </a:rPr>
              <a:t>DISCALCULIA</a:t>
            </a:r>
          </a:p>
        </p:txBody>
      </p:sp>
      <p:sp>
        <p:nvSpPr>
          <p:cNvPr name="TextBox 9" id="9"/>
          <p:cNvSpPr txBox="true"/>
          <p:nvPr/>
        </p:nvSpPr>
        <p:spPr>
          <a:xfrm rot="0">
            <a:off x="2700667" y="723111"/>
            <a:ext cx="13863286" cy="486700"/>
          </a:xfrm>
          <a:prstGeom prst="rect">
            <a:avLst/>
          </a:prstGeom>
        </p:spPr>
        <p:txBody>
          <a:bodyPr anchor="t" rtlCol="false" tIns="0" lIns="0" bIns="0" rIns="0">
            <a:spAutoFit/>
          </a:bodyPr>
          <a:lstStyle/>
          <a:p>
            <a:pPr algn="just">
              <a:lnSpc>
                <a:spcPts val="3788"/>
              </a:lnSpc>
            </a:pPr>
            <a:r>
              <a:rPr lang="en-US" sz="3475" b="true">
                <a:solidFill>
                  <a:srgbClr val="2B2928"/>
                </a:solidFill>
                <a:latin typeface="HK Grotesk Bold"/>
                <a:ea typeface="HK Grotesk Bold"/>
                <a:cs typeface="HK Grotesk Bold"/>
                <a:sym typeface="HK Grotesk Bold"/>
              </a:rPr>
              <a:t>ADAPTAÇÕES ESPECÍFICAS PARA DIFERENTES DIAGNÓSTICOS</a:t>
            </a:r>
          </a:p>
        </p:txBody>
      </p:sp>
      <p:sp>
        <p:nvSpPr>
          <p:cNvPr name="TextBox 10" id="10"/>
          <p:cNvSpPr txBox="true"/>
          <p:nvPr/>
        </p:nvSpPr>
        <p:spPr>
          <a:xfrm rot="0">
            <a:off x="5796433" y="1381261"/>
            <a:ext cx="11621829" cy="3387462"/>
          </a:xfrm>
          <a:prstGeom prst="rect">
            <a:avLst/>
          </a:prstGeom>
        </p:spPr>
        <p:txBody>
          <a:bodyPr anchor="t" rtlCol="false" tIns="0" lIns="0" bIns="0" rIns="0">
            <a:spAutoFit/>
          </a:bodyPr>
          <a:lstStyle/>
          <a:p>
            <a:pPr algn="just">
              <a:lnSpc>
                <a:spcPts val="3864"/>
              </a:lnSpc>
            </a:pPr>
          </a:p>
          <a:p>
            <a:pPr algn="just">
              <a:lnSpc>
                <a:spcPts val="3864"/>
              </a:lnSpc>
            </a:pPr>
            <a:r>
              <a:rPr lang="en-US" sz="2760">
                <a:solidFill>
                  <a:srgbClr val="000000"/>
                </a:solidFill>
                <a:latin typeface="HK Grotesk"/>
                <a:ea typeface="HK Grotesk"/>
                <a:cs typeface="HK Grotesk"/>
                <a:sym typeface="HK Grotesk"/>
              </a:rPr>
              <a:t>✅ Substitua textos densos por frases curtas e espaçamento ampliado.</a:t>
            </a:r>
          </a:p>
          <a:p>
            <a:pPr algn="just">
              <a:lnSpc>
                <a:spcPts val="3864"/>
              </a:lnSpc>
            </a:pPr>
            <a:r>
              <a:rPr lang="en-US" sz="2760">
                <a:solidFill>
                  <a:srgbClr val="000000"/>
                </a:solidFill>
                <a:latin typeface="HK Grotesk"/>
                <a:ea typeface="HK Grotesk"/>
                <a:cs typeface="HK Grotesk"/>
                <a:sym typeface="HK Grotesk"/>
              </a:rPr>
              <a:t>✅ Utilize fontes sem serifa e maior espaçamento entre as linhas.</a:t>
            </a:r>
          </a:p>
          <a:p>
            <a:pPr algn="just">
              <a:lnSpc>
                <a:spcPts val="3864"/>
              </a:lnSpc>
            </a:pPr>
            <a:r>
              <a:rPr lang="en-US" sz="2760">
                <a:solidFill>
                  <a:srgbClr val="000000"/>
                </a:solidFill>
                <a:latin typeface="HK Grotesk"/>
                <a:ea typeface="HK Grotesk"/>
                <a:cs typeface="HK Grotesk"/>
                <a:sym typeface="HK Grotesk"/>
              </a:rPr>
              <a:t>✅ Permita o uso de leitores de tela e audiolivros.</a:t>
            </a:r>
          </a:p>
          <a:p>
            <a:pPr algn="just">
              <a:lnSpc>
                <a:spcPts val="3864"/>
              </a:lnSpc>
            </a:pPr>
            <a:r>
              <a:rPr lang="en-US" sz="2760">
                <a:solidFill>
                  <a:srgbClr val="000000"/>
                </a:solidFill>
                <a:latin typeface="HK Grotesk"/>
                <a:ea typeface="HK Grotesk"/>
                <a:cs typeface="HK Grotesk"/>
                <a:sym typeface="HK Grotesk"/>
              </a:rPr>
              <a:t>✅ Evite provas de ditado, priorizando formas alternativas de avaliação.</a:t>
            </a:r>
          </a:p>
          <a:p>
            <a:pPr algn="just">
              <a:lnSpc>
                <a:spcPts val="3864"/>
              </a:lnSpc>
            </a:pPr>
            <a:r>
              <a:rPr lang="en-US" sz="2760">
                <a:solidFill>
                  <a:srgbClr val="000000"/>
                </a:solidFill>
                <a:latin typeface="HK Grotesk"/>
                <a:ea typeface="HK Grotesk"/>
                <a:cs typeface="HK Grotesk"/>
                <a:sym typeface="HK Grotesk"/>
              </a:rPr>
              <a:t>✅ Destaque palavras-chave para facilitar a compreensão do texto.</a:t>
            </a:r>
          </a:p>
          <a:p>
            <a:pPr algn="just">
              <a:lnSpc>
                <a:spcPts val="3864"/>
              </a:lnSpc>
              <a:spcBef>
                <a:spcPct val="0"/>
              </a:spcBef>
            </a:pPr>
          </a:p>
        </p:txBody>
      </p:sp>
      <p:sp>
        <p:nvSpPr>
          <p:cNvPr name="TextBox 11" id="11"/>
          <p:cNvSpPr txBox="true"/>
          <p:nvPr/>
        </p:nvSpPr>
        <p:spPr>
          <a:xfrm rot="0">
            <a:off x="1028700" y="1909965"/>
            <a:ext cx="4064541" cy="1193603"/>
          </a:xfrm>
          <a:prstGeom prst="rect">
            <a:avLst/>
          </a:prstGeom>
        </p:spPr>
        <p:txBody>
          <a:bodyPr anchor="t" rtlCol="false" tIns="0" lIns="0" bIns="0" rIns="0">
            <a:spAutoFit/>
          </a:bodyPr>
          <a:lstStyle/>
          <a:p>
            <a:pPr algn="l" marL="0" indent="0" lvl="0">
              <a:lnSpc>
                <a:spcPts val="3057"/>
              </a:lnSpc>
              <a:spcBef>
                <a:spcPct val="0"/>
              </a:spcBef>
            </a:pPr>
            <a:r>
              <a:rPr lang="en-US" b="true" sz="3397" spc="298">
                <a:solidFill>
                  <a:srgbClr val="B8833E"/>
                </a:solidFill>
                <a:latin typeface="HK Grotesk Bold"/>
                <a:ea typeface="HK Grotesk Bold"/>
                <a:cs typeface="HK Grotesk Bold"/>
                <a:sym typeface="HK Grotesk Bold"/>
              </a:rPr>
              <a:t>DISLEXIA E DIFICULDADES DE LEITURA</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957681" y="0"/>
            <a:ext cx="9144000" cy="10287000"/>
            <a:chOff x="0" y="0"/>
            <a:chExt cx="2408296" cy="2709333"/>
          </a:xfrm>
        </p:grpSpPr>
        <p:sp>
          <p:nvSpPr>
            <p:cNvPr name="Freeform 3" id="3"/>
            <p:cNvSpPr/>
            <p:nvPr/>
          </p:nvSpPr>
          <p:spPr>
            <a:xfrm flipH="false" flipV="false" rot="0">
              <a:off x="0" y="0"/>
              <a:ext cx="2408296" cy="2709333"/>
            </a:xfrm>
            <a:custGeom>
              <a:avLst/>
              <a:gdLst/>
              <a:ahLst/>
              <a:cxnLst/>
              <a:rect r="r" b="b" t="t" l="l"/>
              <a:pathLst>
                <a:path h="2709333" w="2408296">
                  <a:moveTo>
                    <a:pt x="0" y="0"/>
                  </a:moveTo>
                  <a:lnTo>
                    <a:pt x="2408296" y="0"/>
                  </a:lnTo>
                  <a:lnTo>
                    <a:pt x="2408296" y="2709333"/>
                  </a:lnTo>
                  <a:lnTo>
                    <a:pt x="0" y="2709333"/>
                  </a:lnTo>
                  <a:close/>
                </a:path>
              </a:pathLst>
            </a:custGeom>
            <a:solidFill>
              <a:srgbClr val="F4E8DB"/>
            </a:solidFill>
          </p:spPr>
        </p:sp>
        <p:sp>
          <p:nvSpPr>
            <p:cNvPr name="TextBox 4" id="4"/>
            <p:cNvSpPr txBox="true"/>
            <p:nvPr/>
          </p:nvSpPr>
          <p:spPr>
            <a:xfrm>
              <a:off x="0" y="-38100"/>
              <a:ext cx="2408296"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5698971" y="758478"/>
            <a:ext cx="9435768" cy="769044"/>
          </a:xfrm>
          <a:prstGeom prst="rect">
            <a:avLst/>
          </a:prstGeom>
        </p:spPr>
        <p:txBody>
          <a:bodyPr anchor="t" rtlCol="false" tIns="0" lIns="0" bIns="0" rIns="0">
            <a:spAutoFit/>
          </a:bodyPr>
          <a:lstStyle/>
          <a:p>
            <a:pPr algn="l">
              <a:lnSpc>
                <a:spcPts val="5423"/>
              </a:lnSpc>
            </a:pPr>
            <a:r>
              <a:rPr lang="en-US" sz="6614">
                <a:solidFill>
                  <a:srgbClr val="2B2928"/>
                </a:solidFill>
                <a:latin typeface="HK Grotesk"/>
                <a:ea typeface="HK Grotesk"/>
                <a:cs typeface="HK Grotesk"/>
                <a:sym typeface="HK Grotesk"/>
              </a:rPr>
              <a:t>AGORA É SUA VEZ!</a:t>
            </a:r>
          </a:p>
        </p:txBody>
      </p:sp>
      <p:sp>
        <p:nvSpPr>
          <p:cNvPr name="AutoShape 6" id="6"/>
          <p:cNvSpPr/>
          <p:nvPr/>
        </p:nvSpPr>
        <p:spPr>
          <a:xfrm flipH="true">
            <a:off x="4104935" y="1537047"/>
            <a:ext cx="12623839" cy="0"/>
          </a:xfrm>
          <a:prstGeom prst="line">
            <a:avLst/>
          </a:prstGeom>
          <a:ln cap="flat" w="19050">
            <a:solidFill>
              <a:srgbClr val="2B2928"/>
            </a:solidFill>
            <a:prstDash val="solid"/>
            <a:headEnd type="none" len="sm" w="sm"/>
            <a:tailEnd type="none" len="sm" w="sm"/>
          </a:ln>
        </p:spPr>
      </p:sp>
      <p:grpSp>
        <p:nvGrpSpPr>
          <p:cNvPr name="Group 7" id="7"/>
          <p:cNvGrpSpPr/>
          <p:nvPr/>
        </p:nvGrpSpPr>
        <p:grpSpPr>
          <a:xfrm rot="0">
            <a:off x="3876294" y="1308406"/>
            <a:ext cx="457281" cy="45728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37C"/>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0" y="5247410"/>
            <a:ext cx="4913601" cy="5039590"/>
          </a:xfrm>
          <a:custGeom>
            <a:avLst/>
            <a:gdLst/>
            <a:ahLst/>
            <a:cxnLst/>
            <a:rect r="r" b="b" t="t" l="l"/>
            <a:pathLst>
              <a:path h="5039590" w="4913601">
                <a:moveTo>
                  <a:pt x="0" y="0"/>
                </a:moveTo>
                <a:lnTo>
                  <a:pt x="4913601" y="0"/>
                </a:lnTo>
                <a:lnTo>
                  <a:pt x="4913601" y="5039590"/>
                </a:lnTo>
                <a:lnTo>
                  <a:pt x="0" y="5039590"/>
                </a:lnTo>
                <a:lnTo>
                  <a:pt x="0" y="0"/>
                </a:lnTo>
                <a:close/>
              </a:path>
            </a:pathLst>
          </a:custGeom>
          <a:blipFill>
            <a:blip r:embed="rId2">
              <a:alphaModFix amt="29000"/>
              <a:extLst>
                <a:ext uri="{96DAC541-7B7A-43D3-8B79-37D633B846F1}">
                  <asvg:svgBlip xmlns:asvg="http://schemas.microsoft.com/office/drawing/2016/SVG/main" r:embed="rId3"/>
                </a:ext>
              </a:extLst>
            </a:blip>
            <a:stretch>
              <a:fillRect l="0" t="0" r="0" b="0"/>
            </a:stretch>
          </a:blipFill>
        </p:spPr>
      </p:sp>
      <p:sp>
        <p:nvSpPr>
          <p:cNvPr name="Freeform 11" id="11"/>
          <p:cNvSpPr/>
          <p:nvPr/>
        </p:nvSpPr>
        <p:spPr>
          <a:xfrm flipH="true" flipV="false" rot="0">
            <a:off x="10416854" y="2488519"/>
            <a:ext cx="8720106" cy="8229600"/>
          </a:xfrm>
          <a:custGeom>
            <a:avLst/>
            <a:gdLst/>
            <a:ahLst/>
            <a:cxnLst/>
            <a:rect r="r" b="b" t="t" l="l"/>
            <a:pathLst>
              <a:path h="8229600" w="8720106">
                <a:moveTo>
                  <a:pt x="8720106" y="0"/>
                </a:moveTo>
                <a:lnTo>
                  <a:pt x="0" y="0"/>
                </a:lnTo>
                <a:lnTo>
                  <a:pt x="0" y="8229600"/>
                </a:lnTo>
                <a:lnTo>
                  <a:pt x="8720106" y="8229600"/>
                </a:lnTo>
                <a:lnTo>
                  <a:pt x="8720106" y="0"/>
                </a:lnTo>
                <a:close/>
              </a:path>
            </a:pathLst>
          </a:custGeom>
          <a:blipFill>
            <a:blip r:embed="rId4">
              <a:alphaModFix amt="35000"/>
            </a:blip>
            <a:stretch>
              <a:fillRect l="0" t="0" r="0" b="0"/>
            </a:stretch>
          </a:blipFill>
        </p:spPr>
      </p:sp>
      <p:sp>
        <p:nvSpPr>
          <p:cNvPr name="TextBox 12" id="12"/>
          <p:cNvSpPr txBox="true"/>
          <p:nvPr/>
        </p:nvSpPr>
        <p:spPr>
          <a:xfrm rot="0">
            <a:off x="597293" y="1737072"/>
            <a:ext cx="17093414" cy="7674431"/>
          </a:xfrm>
          <a:prstGeom prst="rect">
            <a:avLst/>
          </a:prstGeom>
        </p:spPr>
        <p:txBody>
          <a:bodyPr anchor="t" rtlCol="false" tIns="0" lIns="0" bIns="0" rIns="0">
            <a:spAutoFit/>
          </a:bodyPr>
          <a:lstStyle/>
          <a:p>
            <a:pPr algn="l">
              <a:lnSpc>
                <a:spcPts val="4568"/>
              </a:lnSpc>
            </a:pPr>
          </a:p>
          <a:p>
            <a:pPr algn="l" marL="1202944" indent="-601472" lvl="1">
              <a:lnSpc>
                <a:spcPts val="8246"/>
              </a:lnSpc>
              <a:buAutoNum type="arabicPeriod" startAt="1"/>
            </a:pPr>
            <a:r>
              <a:rPr lang="en-US" sz="5571">
                <a:solidFill>
                  <a:srgbClr val="2B2928"/>
                </a:solidFill>
                <a:latin typeface="HK Grotesk"/>
                <a:ea typeface="HK Grotesk"/>
                <a:cs typeface="HK Grotesk"/>
                <a:sym typeface="HK Grotesk"/>
              </a:rPr>
              <a:t> Analise seus alunos e identifique as barreiras que podem ser superadas e a</a:t>
            </a:r>
            <a:r>
              <a:rPr lang="en-US" sz="5571">
                <a:solidFill>
                  <a:srgbClr val="2B2928"/>
                </a:solidFill>
                <a:latin typeface="HK Grotesk"/>
                <a:ea typeface="HK Grotesk"/>
                <a:cs typeface="HK Grotesk"/>
                <a:sym typeface="HK Grotesk"/>
              </a:rPr>
              <a:t>plique adaptações e estratégias diferenciadas.</a:t>
            </a:r>
          </a:p>
          <a:p>
            <a:pPr algn="l">
              <a:lnSpc>
                <a:spcPts val="8246"/>
              </a:lnSpc>
            </a:pPr>
          </a:p>
          <a:p>
            <a:pPr algn="ctr">
              <a:lnSpc>
                <a:spcPts val="8246"/>
              </a:lnSpc>
            </a:pPr>
            <a:r>
              <a:rPr lang="en-US" sz="5571">
                <a:solidFill>
                  <a:srgbClr val="2B2928"/>
                </a:solidFill>
                <a:latin typeface="HK Grotesk"/>
                <a:ea typeface="HK Grotesk"/>
                <a:cs typeface="HK Grotesk"/>
                <a:sym typeface="HK Grotesk"/>
              </a:rPr>
              <a:t> </a:t>
            </a:r>
            <a:r>
              <a:rPr lang="en-US" sz="5571" b="true">
                <a:solidFill>
                  <a:srgbClr val="FA6E85"/>
                </a:solidFill>
                <a:latin typeface="HK Grotesk Bold"/>
                <a:ea typeface="HK Grotesk Bold"/>
                <a:cs typeface="HK Grotesk Bold"/>
                <a:sym typeface="HK Grotesk Bold"/>
              </a:rPr>
              <a:t>"A educação inclusiva é construída com pequenas ações diárias. O que você pode mudar hoje?"</a:t>
            </a:r>
          </a:p>
          <a:p>
            <a:pPr algn="ctr">
              <a:lnSpc>
                <a:spcPts val="8246"/>
              </a:lnSpc>
            </a:pP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4E8DB"/>
        </a:solidFill>
      </p:bgPr>
    </p:bg>
    <p:spTree>
      <p:nvGrpSpPr>
        <p:cNvPr id="1" name=""/>
        <p:cNvGrpSpPr/>
        <p:nvPr/>
      </p:nvGrpSpPr>
      <p:grpSpPr>
        <a:xfrm>
          <a:off x="0" y="0"/>
          <a:ext cx="0" cy="0"/>
          <a:chOff x="0" y="0"/>
          <a:chExt cx="0" cy="0"/>
        </a:xfrm>
      </p:grpSpPr>
      <p:sp>
        <p:nvSpPr>
          <p:cNvPr name="TextBox 2" id="2"/>
          <p:cNvSpPr txBox="true"/>
          <p:nvPr/>
        </p:nvSpPr>
        <p:spPr>
          <a:xfrm rot="0">
            <a:off x="1028700" y="4945202"/>
            <a:ext cx="9586198" cy="587095"/>
          </a:xfrm>
          <a:prstGeom prst="rect">
            <a:avLst/>
          </a:prstGeom>
        </p:spPr>
        <p:txBody>
          <a:bodyPr anchor="t" rtlCol="false" tIns="0" lIns="0" bIns="0" rIns="0">
            <a:spAutoFit/>
          </a:bodyPr>
          <a:lstStyle/>
          <a:p>
            <a:pPr algn="l">
              <a:lnSpc>
                <a:spcPts val="4193"/>
              </a:lnSpc>
            </a:pPr>
            <a:r>
              <a:rPr lang="en-US" sz="5113">
                <a:solidFill>
                  <a:srgbClr val="2B2928"/>
                </a:solidFill>
                <a:latin typeface="HK Grotesk"/>
                <a:ea typeface="HK Grotesk"/>
                <a:cs typeface="HK Grotesk"/>
                <a:sym typeface="HK Grotesk"/>
              </a:rPr>
              <a:t>Professora de AEE Ketly Cristinne</a:t>
            </a:r>
          </a:p>
        </p:txBody>
      </p:sp>
      <p:sp>
        <p:nvSpPr>
          <p:cNvPr name="AutoShape 3" id="3"/>
          <p:cNvSpPr/>
          <p:nvPr/>
        </p:nvSpPr>
        <p:spPr>
          <a:xfrm>
            <a:off x="10912134" y="5143500"/>
            <a:ext cx="7375866" cy="0"/>
          </a:xfrm>
          <a:prstGeom prst="line">
            <a:avLst/>
          </a:prstGeom>
          <a:ln cap="flat" w="19050">
            <a:solidFill>
              <a:srgbClr val="2B2928"/>
            </a:solidFill>
            <a:prstDash val="solid"/>
            <a:headEnd type="none" len="sm" w="sm"/>
            <a:tailEnd type="none" len="sm" w="sm"/>
          </a:ln>
        </p:spPr>
      </p:sp>
      <p:sp>
        <p:nvSpPr>
          <p:cNvPr name="Freeform 4" id="4"/>
          <p:cNvSpPr/>
          <p:nvPr/>
        </p:nvSpPr>
        <p:spPr>
          <a:xfrm flipH="false" flipV="false" rot="0">
            <a:off x="12230404" y="6246746"/>
            <a:ext cx="451014" cy="474128"/>
          </a:xfrm>
          <a:custGeom>
            <a:avLst/>
            <a:gdLst/>
            <a:ahLst/>
            <a:cxnLst/>
            <a:rect r="r" b="b" t="t" l="l"/>
            <a:pathLst>
              <a:path h="474128" w="451014">
                <a:moveTo>
                  <a:pt x="0" y="0"/>
                </a:moveTo>
                <a:lnTo>
                  <a:pt x="451015" y="0"/>
                </a:lnTo>
                <a:lnTo>
                  <a:pt x="451015" y="474128"/>
                </a:lnTo>
                <a:lnTo>
                  <a:pt x="0" y="47412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186731" y="7366864"/>
            <a:ext cx="538361" cy="353360"/>
          </a:xfrm>
          <a:custGeom>
            <a:avLst/>
            <a:gdLst/>
            <a:ahLst/>
            <a:cxnLst/>
            <a:rect r="r" b="b" t="t" l="l"/>
            <a:pathLst>
              <a:path h="353360" w="538361">
                <a:moveTo>
                  <a:pt x="0" y="0"/>
                </a:moveTo>
                <a:lnTo>
                  <a:pt x="538361" y="0"/>
                </a:lnTo>
                <a:lnTo>
                  <a:pt x="538361" y="353360"/>
                </a:lnTo>
                <a:lnTo>
                  <a:pt x="0" y="3533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grpSp>
        <p:nvGrpSpPr>
          <p:cNvPr name="Group 6" id="6"/>
          <p:cNvGrpSpPr/>
          <p:nvPr/>
        </p:nvGrpSpPr>
        <p:grpSpPr>
          <a:xfrm rot="0">
            <a:off x="10912134" y="4914860"/>
            <a:ext cx="457281" cy="45728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8833E"/>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2230404" y="8258838"/>
            <a:ext cx="702748" cy="717090"/>
          </a:xfrm>
          <a:custGeom>
            <a:avLst/>
            <a:gdLst/>
            <a:ahLst/>
            <a:cxnLst/>
            <a:rect r="r" b="b" t="t" l="l"/>
            <a:pathLst>
              <a:path h="717090" w="702748">
                <a:moveTo>
                  <a:pt x="0" y="0"/>
                </a:moveTo>
                <a:lnTo>
                  <a:pt x="702749" y="0"/>
                </a:lnTo>
                <a:lnTo>
                  <a:pt x="702749" y="717090"/>
                </a:lnTo>
                <a:lnTo>
                  <a:pt x="0" y="7170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3068332" y="6440212"/>
            <a:ext cx="4042452" cy="280662"/>
          </a:xfrm>
          <a:prstGeom prst="rect">
            <a:avLst/>
          </a:prstGeom>
        </p:spPr>
        <p:txBody>
          <a:bodyPr anchor="t" rtlCol="false" tIns="0" lIns="0" bIns="0" rIns="0">
            <a:spAutoFit/>
          </a:bodyPr>
          <a:lstStyle/>
          <a:p>
            <a:pPr algn="l">
              <a:lnSpc>
                <a:spcPts val="2017"/>
              </a:lnSpc>
            </a:pPr>
            <a:r>
              <a:rPr lang="en-US" sz="2460">
                <a:solidFill>
                  <a:srgbClr val="2B2928"/>
                </a:solidFill>
                <a:latin typeface="HK Grotesk"/>
                <a:ea typeface="HK Grotesk"/>
                <a:cs typeface="HK Grotesk"/>
                <a:sym typeface="HK Grotesk"/>
              </a:rPr>
              <a:t>@AEEKETLYCRISTINE</a:t>
            </a:r>
          </a:p>
        </p:txBody>
      </p:sp>
      <p:sp>
        <p:nvSpPr>
          <p:cNvPr name="TextBox 11" id="11"/>
          <p:cNvSpPr txBox="true"/>
          <p:nvPr/>
        </p:nvSpPr>
        <p:spPr>
          <a:xfrm rot="0">
            <a:off x="13068332" y="7422634"/>
            <a:ext cx="4190968" cy="611045"/>
          </a:xfrm>
          <a:prstGeom prst="rect">
            <a:avLst/>
          </a:prstGeom>
        </p:spPr>
        <p:txBody>
          <a:bodyPr anchor="t" rtlCol="false" tIns="0" lIns="0" bIns="0" rIns="0">
            <a:spAutoFit/>
          </a:bodyPr>
          <a:lstStyle/>
          <a:p>
            <a:pPr algn="l">
              <a:lnSpc>
                <a:spcPts val="2263"/>
              </a:lnSpc>
            </a:pPr>
            <a:r>
              <a:rPr lang="en-US" sz="2760">
                <a:solidFill>
                  <a:srgbClr val="2B2928"/>
                </a:solidFill>
                <a:latin typeface="HK Grotesk"/>
                <a:ea typeface="HK Grotesk"/>
                <a:cs typeface="HK Grotesk"/>
                <a:sym typeface="HK Grotesk"/>
              </a:rPr>
              <a:t>pedagogaketlycristinne@gmail.com</a:t>
            </a:r>
          </a:p>
        </p:txBody>
      </p:sp>
      <p:sp>
        <p:nvSpPr>
          <p:cNvPr name="TextBox 12" id="12"/>
          <p:cNvSpPr txBox="true"/>
          <p:nvPr/>
        </p:nvSpPr>
        <p:spPr>
          <a:xfrm rot="0">
            <a:off x="13068332" y="8503271"/>
            <a:ext cx="4190968" cy="323473"/>
          </a:xfrm>
          <a:prstGeom prst="rect">
            <a:avLst/>
          </a:prstGeom>
        </p:spPr>
        <p:txBody>
          <a:bodyPr anchor="t" rtlCol="false" tIns="0" lIns="0" bIns="0" rIns="0">
            <a:spAutoFit/>
          </a:bodyPr>
          <a:lstStyle/>
          <a:p>
            <a:pPr algn="l">
              <a:lnSpc>
                <a:spcPts val="2263"/>
              </a:lnSpc>
            </a:pPr>
            <a:r>
              <a:rPr lang="en-US" sz="2760">
                <a:solidFill>
                  <a:srgbClr val="2B2928"/>
                </a:solidFill>
                <a:latin typeface="HK Grotesk"/>
                <a:ea typeface="HK Grotesk"/>
                <a:cs typeface="HK Grotesk"/>
                <a:sym typeface="HK Grotesk"/>
              </a:rPr>
              <a:t>(74)99948-0862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E8DB"/>
        </a:solidFill>
      </p:bgPr>
    </p:bg>
    <p:spTree>
      <p:nvGrpSpPr>
        <p:cNvPr id="1" name=""/>
        <p:cNvGrpSpPr/>
        <p:nvPr/>
      </p:nvGrpSpPr>
      <p:grpSpPr>
        <a:xfrm>
          <a:off x="0" y="0"/>
          <a:ext cx="0" cy="0"/>
          <a:chOff x="0" y="0"/>
          <a:chExt cx="0" cy="0"/>
        </a:xfrm>
      </p:grpSpPr>
      <p:sp>
        <p:nvSpPr>
          <p:cNvPr name="TextBox 2" id="2"/>
          <p:cNvSpPr txBox="true"/>
          <p:nvPr/>
        </p:nvSpPr>
        <p:spPr>
          <a:xfrm rot="0">
            <a:off x="15884377" y="697651"/>
            <a:ext cx="2563363" cy="2132274"/>
          </a:xfrm>
          <a:prstGeom prst="rect">
            <a:avLst/>
          </a:prstGeom>
        </p:spPr>
        <p:txBody>
          <a:bodyPr anchor="t" rtlCol="false" tIns="0" lIns="0" bIns="0" rIns="0">
            <a:spAutoFit/>
          </a:bodyPr>
          <a:lstStyle/>
          <a:p>
            <a:pPr algn="ctr">
              <a:lnSpc>
                <a:spcPts val="16759"/>
              </a:lnSpc>
              <a:spcBef>
                <a:spcPct val="0"/>
              </a:spcBef>
            </a:pPr>
            <a:r>
              <a:rPr lang="en-US" sz="14701">
                <a:solidFill>
                  <a:srgbClr val="2B2928"/>
                </a:solidFill>
                <a:latin typeface="HK Grotesk"/>
                <a:ea typeface="HK Grotesk"/>
                <a:cs typeface="HK Grotesk"/>
                <a:sym typeface="HK Grotesk"/>
              </a:rPr>
              <a:t>📜</a:t>
            </a:r>
          </a:p>
        </p:txBody>
      </p:sp>
      <p:sp>
        <p:nvSpPr>
          <p:cNvPr name="TextBox 3" id="3"/>
          <p:cNvSpPr txBox="true"/>
          <p:nvPr/>
        </p:nvSpPr>
        <p:spPr>
          <a:xfrm rot="0">
            <a:off x="987108" y="2262512"/>
            <a:ext cx="17460632" cy="7252125"/>
          </a:xfrm>
          <a:prstGeom prst="rect">
            <a:avLst/>
          </a:prstGeom>
        </p:spPr>
        <p:txBody>
          <a:bodyPr anchor="t" rtlCol="false" tIns="0" lIns="0" bIns="0" rIns="0">
            <a:spAutoFit/>
          </a:bodyPr>
          <a:lstStyle/>
          <a:p>
            <a:pPr algn="l">
              <a:lnSpc>
                <a:spcPts val="3863"/>
              </a:lnSpc>
            </a:pPr>
          </a:p>
          <a:p>
            <a:pPr algn="l">
              <a:lnSpc>
                <a:spcPts val="3863"/>
              </a:lnSpc>
            </a:pPr>
            <a:r>
              <a:rPr lang="en-US" sz="3389">
                <a:solidFill>
                  <a:srgbClr val="2B2928"/>
                </a:solidFill>
                <a:latin typeface="HK Grotesk"/>
                <a:ea typeface="HK Grotesk"/>
                <a:cs typeface="HK Grotesk"/>
                <a:sym typeface="HK Grotesk"/>
              </a:rPr>
              <a:t>✅</a:t>
            </a:r>
            <a:r>
              <a:rPr lang="en-US" sz="3389" b="true">
                <a:solidFill>
                  <a:srgbClr val="2B2928"/>
                </a:solidFill>
                <a:latin typeface="HK Grotesk Bold"/>
                <a:ea typeface="HK Grotesk Bold"/>
                <a:cs typeface="HK Grotesk Bold"/>
                <a:sym typeface="HK Grotesk Bold"/>
              </a:rPr>
              <a:t> Lei de Diretrizes e Bases da Educação Nacional (LDB) - Lei 9.394/96 (Art. 59, I) </a:t>
            </a:r>
            <a:r>
              <a:rPr lang="en-US" sz="3389">
                <a:solidFill>
                  <a:srgbClr val="2B2928"/>
                </a:solidFill>
                <a:latin typeface="HK Grotesk"/>
                <a:ea typeface="HK Grotesk"/>
                <a:cs typeface="HK Grotesk"/>
                <a:sym typeface="HK Grotesk"/>
              </a:rPr>
              <a:t> Determina que os sistemas de ensino assegurarão aos educandos com deficiência, transtornos globais do desenvolvimento e altas habilidades ou superdotação:</a:t>
            </a:r>
          </a:p>
          <a:p>
            <a:pPr algn="l">
              <a:lnSpc>
                <a:spcPts val="3863"/>
              </a:lnSpc>
            </a:pPr>
            <a:r>
              <a:rPr lang="en-US" sz="3389">
                <a:solidFill>
                  <a:srgbClr val="2B2928"/>
                </a:solidFill>
                <a:latin typeface="HK Grotesk"/>
                <a:ea typeface="HK Grotesk"/>
                <a:cs typeface="HK Grotesk"/>
                <a:sym typeface="HK Grotesk"/>
              </a:rPr>
              <a:t>currículos, métodos, técnicas, recursos educativos e organização específicos, para atender às suas necessidades;</a:t>
            </a:r>
          </a:p>
          <a:p>
            <a:pPr algn="l">
              <a:lnSpc>
                <a:spcPts val="3863"/>
              </a:lnSpc>
            </a:pPr>
          </a:p>
          <a:p>
            <a:pPr algn="l">
              <a:lnSpc>
                <a:spcPts val="3863"/>
              </a:lnSpc>
            </a:pPr>
            <a:r>
              <a:rPr lang="en-US" sz="3389">
                <a:solidFill>
                  <a:srgbClr val="2B2928"/>
                </a:solidFill>
                <a:latin typeface="HK Grotesk"/>
                <a:ea typeface="HK Grotesk"/>
                <a:cs typeface="HK Grotesk"/>
                <a:sym typeface="HK Grotesk"/>
              </a:rPr>
              <a:t>✅ </a:t>
            </a:r>
            <a:r>
              <a:rPr lang="en-US" sz="3389" b="true">
                <a:solidFill>
                  <a:srgbClr val="2B2928"/>
                </a:solidFill>
                <a:latin typeface="HK Grotesk Bold"/>
                <a:ea typeface="HK Grotesk Bold"/>
                <a:cs typeface="HK Grotesk Bold"/>
                <a:sym typeface="HK Grotesk Bold"/>
              </a:rPr>
              <a:t>Base Nacional Comum Curricular (BNCC)</a:t>
            </a:r>
            <a:r>
              <a:rPr lang="en-US" sz="3389">
                <a:solidFill>
                  <a:srgbClr val="2B2928"/>
                </a:solidFill>
                <a:latin typeface="HK Grotesk"/>
                <a:ea typeface="HK Grotesk"/>
                <a:cs typeface="HK Grotesk"/>
                <a:sym typeface="HK Grotesk"/>
              </a:rPr>
              <a:t> – Estabelece que a adaptação curricular deve respeitar os ritmos e estilos de aprendizagem dos alunos, garantindo que os objetivos de ensino sejam ajustados conforme as particularidades de cada estudante com deficiência.</a:t>
            </a:r>
          </a:p>
          <a:p>
            <a:pPr algn="l">
              <a:lnSpc>
                <a:spcPts val="3863"/>
              </a:lnSpc>
            </a:pPr>
          </a:p>
          <a:p>
            <a:pPr algn="l">
              <a:lnSpc>
                <a:spcPts val="3863"/>
              </a:lnSpc>
            </a:pPr>
            <a:r>
              <a:rPr lang="en-US" sz="3389">
                <a:solidFill>
                  <a:srgbClr val="2B2928"/>
                </a:solidFill>
                <a:latin typeface="HK Grotesk"/>
                <a:ea typeface="HK Grotesk"/>
                <a:cs typeface="HK Grotesk"/>
                <a:sym typeface="HK Grotesk"/>
              </a:rPr>
              <a:t>✅ </a:t>
            </a:r>
            <a:r>
              <a:rPr lang="en-US" sz="3389" b="true">
                <a:solidFill>
                  <a:srgbClr val="2B2928"/>
                </a:solidFill>
                <a:latin typeface="HK Grotesk Bold"/>
                <a:ea typeface="HK Grotesk Bold"/>
                <a:cs typeface="HK Grotesk Bold"/>
                <a:sym typeface="HK Grotesk Bold"/>
              </a:rPr>
              <a:t>Decreto 7.611/2011 – </a:t>
            </a:r>
            <a:r>
              <a:rPr lang="en-US" sz="3389">
                <a:solidFill>
                  <a:srgbClr val="2B2928"/>
                </a:solidFill>
                <a:latin typeface="HK Grotesk"/>
                <a:ea typeface="HK Grotesk"/>
                <a:cs typeface="HK Grotesk"/>
                <a:sym typeface="HK Grotesk"/>
              </a:rPr>
              <a:t>Reforça que o Atendimento Educacional Especializado (AEE) deve garantir acessibilidade ao currículo, promovendo a participação do aluno com deficiência na aprendizagem dos conteúdos regulares, por meio de adaptações e flexibilizações.</a:t>
            </a:r>
          </a:p>
          <a:p>
            <a:pPr algn="l" marL="0" indent="0" lvl="0">
              <a:lnSpc>
                <a:spcPts val="3863"/>
              </a:lnSpc>
              <a:spcBef>
                <a:spcPct val="0"/>
              </a:spcBef>
            </a:pPr>
          </a:p>
        </p:txBody>
      </p:sp>
      <p:sp>
        <p:nvSpPr>
          <p:cNvPr name="Freeform 4" id="4"/>
          <p:cNvSpPr/>
          <p:nvPr/>
        </p:nvSpPr>
        <p:spPr>
          <a:xfrm flipH="false" flipV="false" rot="0">
            <a:off x="4035598" y="373802"/>
            <a:ext cx="9516211" cy="1903242"/>
          </a:xfrm>
          <a:custGeom>
            <a:avLst/>
            <a:gdLst/>
            <a:ahLst/>
            <a:cxnLst/>
            <a:rect r="r" b="b" t="t" l="l"/>
            <a:pathLst>
              <a:path h="1903242" w="9516211">
                <a:moveTo>
                  <a:pt x="0" y="0"/>
                </a:moveTo>
                <a:lnTo>
                  <a:pt x="9516211" y="0"/>
                </a:lnTo>
                <a:lnTo>
                  <a:pt x="9516211" y="1903242"/>
                </a:lnTo>
                <a:lnTo>
                  <a:pt x="0" y="190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4736191" y="539653"/>
            <a:ext cx="8815618" cy="1495339"/>
          </a:xfrm>
          <a:prstGeom prst="rect">
            <a:avLst/>
          </a:prstGeom>
        </p:spPr>
        <p:txBody>
          <a:bodyPr anchor="t" rtlCol="false" tIns="0" lIns="0" bIns="0" rIns="0">
            <a:spAutoFit/>
          </a:bodyPr>
          <a:lstStyle/>
          <a:p>
            <a:pPr algn="ctr">
              <a:lnSpc>
                <a:spcPts val="6040"/>
              </a:lnSpc>
            </a:pPr>
            <a:r>
              <a:rPr lang="en-US" sz="4345" b="true">
                <a:solidFill>
                  <a:srgbClr val="2B2928"/>
                </a:solidFill>
                <a:latin typeface="HK Grotesk Bold"/>
                <a:ea typeface="HK Grotesk Bold"/>
                <a:cs typeface="HK Grotesk Bold"/>
                <a:sym typeface="HK Grotesk Bold"/>
              </a:rPr>
              <a:t> BASE LEGAL NACIONAL PARA A EDUCAÇÃO INCLUSIVA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E8DB"/>
        </a:solidFill>
      </p:bgPr>
    </p:bg>
    <p:spTree>
      <p:nvGrpSpPr>
        <p:cNvPr id="1" name=""/>
        <p:cNvGrpSpPr/>
        <p:nvPr/>
      </p:nvGrpSpPr>
      <p:grpSpPr>
        <a:xfrm>
          <a:off x="0" y="0"/>
          <a:ext cx="0" cy="0"/>
          <a:chOff x="0" y="0"/>
          <a:chExt cx="0" cy="0"/>
        </a:xfrm>
      </p:grpSpPr>
      <p:grpSp>
        <p:nvGrpSpPr>
          <p:cNvPr name="Group 2" id="2"/>
          <p:cNvGrpSpPr/>
          <p:nvPr/>
        </p:nvGrpSpPr>
        <p:grpSpPr>
          <a:xfrm rot="0">
            <a:off x="15884377" y="-2658848"/>
            <a:ext cx="8484857" cy="8484857"/>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37C"/>
            </a:solidFill>
          </p:spPr>
        </p:sp>
        <p:sp>
          <p:nvSpPr>
            <p:cNvPr name="TextBox 4" id="4"/>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15884377" y="697651"/>
            <a:ext cx="2563363" cy="2132274"/>
          </a:xfrm>
          <a:prstGeom prst="rect">
            <a:avLst/>
          </a:prstGeom>
        </p:spPr>
        <p:txBody>
          <a:bodyPr anchor="t" rtlCol="false" tIns="0" lIns="0" bIns="0" rIns="0">
            <a:spAutoFit/>
          </a:bodyPr>
          <a:lstStyle/>
          <a:p>
            <a:pPr algn="ctr">
              <a:lnSpc>
                <a:spcPts val="16759"/>
              </a:lnSpc>
              <a:spcBef>
                <a:spcPct val="0"/>
              </a:spcBef>
            </a:pPr>
            <a:r>
              <a:rPr lang="en-US" sz="14701">
                <a:solidFill>
                  <a:srgbClr val="2B2928"/>
                </a:solidFill>
                <a:latin typeface="HK Grotesk"/>
                <a:ea typeface="HK Grotesk"/>
                <a:cs typeface="HK Grotesk"/>
                <a:sym typeface="HK Grotesk"/>
              </a:rPr>
              <a:t>📜</a:t>
            </a:r>
          </a:p>
        </p:txBody>
      </p:sp>
      <p:sp>
        <p:nvSpPr>
          <p:cNvPr name="TextBox 6" id="6"/>
          <p:cNvSpPr txBox="true"/>
          <p:nvPr/>
        </p:nvSpPr>
        <p:spPr>
          <a:xfrm rot="0">
            <a:off x="838085" y="2501219"/>
            <a:ext cx="16611830" cy="8265105"/>
          </a:xfrm>
          <a:prstGeom prst="rect">
            <a:avLst/>
          </a:prstGeom>
        </p:spPr>
        <p:txBody>
          <a:bodyPr anchor="t" rtlCol="false" tIns="0" lIns="0" bIns="0" rIns="0">
            <a:spAutoFit/>
          </a:bodyPr>
          <a:lstStyle/>
          <a:p>
            <a:pPr algn="l">
              <a:lnSpc>
                <a:spcPts val="3886"/>
              </a:lnSpc>
            </a:pPr>
          </a:p>
          <a:p>
            <a:pPr algn="l">
              <a:lnSpc>
                <a:spcPts val="3886"/>
              </a:lnSpc>
            </a:pPr>
            <a:r>
              <a:rPr lang="en-US" sz="3409">
                <a:solidFill>
                  <a:srgbClr val="2B2928"/>
                </a:solidFill>
                <a:latin typeface="HK Grotesk"/>
                <a:ea typeface="HK Grotesk"/>
                <a:cs typeface="HK Grotesk"/>
                <a:sym typeface="HK Grotesk"/>
              </a:rPr>
              <a:t>✅ </a:t>
            </a:r>
            <a:r>
              <a:rPr lang="en-US" sz="3409" b="true">
                <a:solidFill>
                  <a:srgbClr val="2B2928"/>
                </a:solidFill>
                <a:latin typeface="HK Grotesk Bold"/>
                <a:ea typeface="HK Grotesk Bold"/>
                <a:cs typeface="HK Grotesk Bold"/>
                <a:sym typeface="HK Grotesk Bold"/>
              </a:rPr>
              <a:t>Política Nacional de Educação Especial na Perspectiva da Educação Inclusiva (2008)</a:t>
            </a:r>
            <a:r>
              <a:rPr lang="en-US" sz="3409">
                <a:solidFill>
                  <a:srgbClr val="2B2928"/>
                </a:solidFill>
                <a:latin typeface="HK Grotesk"/>
                <a:ea typeface="HK Grotesk"/>
                <a:cs typeface="HK Grotesk"/>
                <a:sym typeface="HK Grotesk"/>
              </a:rPr>
              <a:t> – Define que a adaptação curricular é um direito do estudante com deficiência, sendo necessário um planejamento pedagógico individualizado que contemple flexibilizações no conteúdo, na avaliação e na metodologia.</a:t>
            </a:r>
          </a:p>
          <a:p>
            <a:pPr algn="l">
              <a:lnSpc>
                <a:spcPts val="3886"/>
              </a:lnSpc>
            </a:pPr>
          </a:p>
          <a:p>
            <a:pPr algn="l">
              <a:lnSpc>
                <a:spcPts val="3886"/>
              </a:lnSpc>
            </a:pPr>
            <a:r>
              <a:rPr lang="en-US" sz="3409" b="true">
                <a:solidFill>
                  <a:srgbClr val="2B2928"/>
                </a:solidFill>
                <a:latin typeface="HK Grotesk Bold"/>
                <a:ea typeface="HK Grotesk Bold"/>
                <a:cs typeface="HK Grotesk Bold"/>
                <a:sym typeface="HK Grotesk Bold"/>
              </a:rPr>
              <a:t>✅ Parecer CNE/CEB nº 50/2006 </a:t>
            </a:r>
            <a:r>
              <a:rPr lang="en-US" sz="3409">
                <a:solidFill>
                  <a:srgbClr val="2B2928"/>
                </a:solidFill>
                <a:latin typeface="HK Grotesk"/>
                <a:ea typeface="HK Grotesk"/>
                <a:cs typeface="HK Grotesk"/>
                <a:sym typeface="HK Grotesk"/>
              </a:rPr>
              <a:t>– Trata da adaptação curricular, diferenciando entre adaptação de acesso (recursos e estratégias) e adaptação de conteúdo (flexibilização e objetivos específicos para o aluno). Determina que a escola deve garantir a construção de um Plano de Desenvolvimento Individualizado (PDI) para cada estudante que necessite de adaptações curriculares significativas.</a:t>
            </a:r>
          </a:p>
          <a:p>
            <a:pPr algn="l">
              <a:lnSpc>
                <a:spcPts val="3886"/>
              </a:lnSpc>
            </a:pPr>
          </a:p>
          <a:p>
            <a:pPr algn="l">
              <a:lnSpc>
                <a:spcPts val="3886"/>
              </a:lnSpc>
            </a:pPr>
            <a:r>
              <a:rPr lang="en-US" sz="3409">
                <a:solidFill>
                  <a:srgbClr val="2B2928"/>
                </a:solidFill>
                <a:latin typeface="HK Grotesk"/>
                <a:ea typeface="HK Grotesk"/>
                <a:cs typeface="HK Grotesk"/>
                <a:sym typeface="HK Grotesk"/>
              </a:rPr>
              <a:t>✅ </a:t>
            </a:r>
            <a:r>
              <a:rPr lang="en-US" sz="3409" b="true">
                <a:solidFill>
                  <a:srgbClr val="2B2928"/>
                </a:solidFill>
                <a:latin typeface="HK Grotesk Bold"/>
                <a:ea typeface="HK Grotesk Bold"/>
                <a:cs typeface="HK Grotesk Bold"/>
                <a:sym typeface="HK Grotesk Bold"/>
              </a:rPr>
              <a:t>Estatuto da Criança e do Adolescente (ECA) - Lei 8.069/1990 (Art. 54)</a:t>
            </a:r>
            <a:r>
              <a:rPr lang="en-US" sz="3409">
                <a:solidFill>
                  <a:srgbClr val="2B2928"/>
                </a:solidFill>
                <a:latin typeface="HK Grotesk"/>
                <a:ea typeface="HK Grotesk"/>
                <a:cs typeface="HK Grotesk"/>
                <a:sym typeface="HK Grotesk"/>
              </a:rPr>
              <a:t> – Garante o direito de acesso à educação com atendimento especializado, reforçando a necessidade de adaptações curriculares para assegurar a inclusão efetiva.</a:t>
            </a:r>
          </a:p>
          <a:p>
            <a:pPr algn="l">
              <a:lnSpc>
                <a:spcPts val="3886"/>
              </a:lnSpc>
            </a:pPr>
          </a:p>
          <a:p>
            <a:pPr algn="l" marL="0" indent="0" lvl="0">
              <a:lnSpc>
                <a:spcPts val="3886"/>
              </a:lnSpc>
              <a:spcBef>
                <a:spcPct val="0"/>
              </a:spcBef>
            </a:pPr>
          </a:p>
        </p:txBody>
      </p:sp>
      <p:sp>
        <p:nvSpPr>
          <p:cNvPr name="Freeform 7" id="7"/>
          <p:cNvSpPr/>
          <p:nvPr/>
        </p:nvSpPr>
        <p:spPr>
          <a:xfrm flipH="false" flipV="false" rot="0">
            <a:off x="4035598" y="373802"/>
            <a:ext cx="9516211" cy="1903242"/>
          </a:xfrm>
          <a:custGeom>
            <a:avLst/>
            <a:gdLst/>
            <a:ahLst/>
            <a:cxnLst/>
            <a:rect r="r" b="b" t="t" l="l"/>
            <a:pathLst>
              <a:path h="1903242" w="9516211">
                <a:moveTo>
                  <a:pt x="0" y="0"/>
                </a:moveTo>
                <a:lnTo>
                  <a:pt x="9516211" y="0"/>
                </a:lnTo>
                <a:lnTo>
                  <a:pt x="9516211" y="1903242"/>
                </a:lnTo>
                <a:lnTo>
                  <a:pt x="0" y="190324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8" id="8"/>
          <p:cNvSpPr txBox="true"/>
          <p:nvPr/>
        </p:nvSpPr>
        <p:spPr>
          <a:xfrm rot="0">
            <a:off x="4736191" y="539653"/>
            <a:ext cx="8815618" cy="1495339"/>
          </a:xfrm>
          <a:prstGeom prst="rect">
            <a:avLst/>
          </a:prstGeom>
        </p:spPr>
        <p:txBody>
          <a:bodyPr anchor="t" rtlCol="false" tIns="0" lIns="0" bIns="0" rIns="0">
            <a:spAutoFit/>
          </a:bodyPr>
          <a:lstStyle/>
          <a:p>
            <a:pPr algn="ctr">
              <a:lnSpc>
                <a:spcPts val="6040"/>
              </a:lnSpc>
            </a:pPr>
            <a:r>
              <a:rPr lang="en-US" sz="4345" b="true">
                <a:solidFill>
                  <a:srgbClr val="2B2928"/>
                </a:solidFill>
                <a:latin typeface="HK Grotesk Bold"/>
                <a:ea typeface="HK Grotesk Bold"/>
                <a:cs typeface="HK Grotesk Bold"/>
                <a:sym typeface="HK Grotesk Bold"/>
              </a:rPr>
              <a:t> BASE LEGAL NACIONAL PARA A EDUCAÇÃO INCLUSIVA</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144000" y="0"/>
            <a:ext cx="12650529" cy="10287000"/>
            <a:chOff x="0" y="0"/>
            <a:chExt cx="3331826" cy="2709333"/>
          </a:xfrm>
        </p:grpSpPr>
        <p:sp>
          <p:nvSpPr>
            <p:cNvPr name="Freeform 3" id="3"/>
            <p:cNvSpPr/>
            <p:nvPr/>
          </p:nvSpPr>
          <p:spPr>
            <a:xfrm flipH="false" flipV="false" rot="0">
              <a:off x="0" y="0"/>
              <a:ext cx="3331826" cy="2709333"/>
            </a:xfrm>
            <a:custGeom>
              <a:avLst/>
              <a:gdLst/>
              <a:ahLst/>
              <a:cxnLst/>
              <a:rect r="r" b="b" t="t" l="l"/>
              <a:pathLst>
                <a:path h="2709333" w="3331826">
                  <a:moveTo>
                    <a:pt x="0" y="0"/>
                  </a:moveTo>
                  <a:lnTo>
                    <a:pt x="3331826" y="0"/>
                  </a:lnTo>
                  <a:lnTo>
                    <a:pt x="3331826" y="2709333"/>
                  </a:lnTo>
                  <a:lnTo>
                    <a:pt x="0" y="2709333"/>
                  </a:lnTo>
                  <a:close/>
                </a:path>
              </a:pathLst>
            </a:custGeom>
            <a:solidFill>
              <a:srgbClr val="F4E8DB"/>
            </a:solidFill>
          </p:spPr>
        </p:sp>
        <p:sp>
          <p:nvSpPr>
            <p:cNvPr name="TextBox 4" id="4"/>
            <p:cNvSpPr txBox="true"/>
            <p:nvPr/>
          </p:nvSpPr>
          <p:spPr>
            <a:xfrm>
              <a:off x="0" y="-38100"/>
              <a:ext cx="3331826" cy="2747433"/>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4668798" y="1404954"/>
            <a:ext cx="457281" cy="457281"/>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37C"/>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395414" y="2045756"/>
            <a:ext cx="1266572" cy="1669288"/>
          </a:xfrm>
          <a:custGeom>
            <a:avLst/>
            <a:gdLst/>
            <a:ahLst/>
            <a:cxnLst/>
            <a:rect r="r" b="b" t="t" l="l"/>
            <a:pathLst>
              <a:path h="1669288" w="1266572">
                <a:moveTo>
                  <a:pt x="0" y="0"/>
                </a:moveTo>
                <a:lnTo>
                  <a:pt x="1266572" y="0"/>
                </a:lnTo>
                <a:lnTo>
                  <a:pt x="1266572" y="1669288"/>
                </a:lnTo>
                <a:lnTo>
                  <a:pt x="0" y="1669288"/>
                </a:lnTo>
                <a:lnTo>
                  <a:pt x="0" y="0"/>
                </a:lnTo>
                <a:close/>
              </a:path>
            </a:pathLst>
          </a:custGeom>
          <a:blipFill>
            <a:blip r:embed="rId2"/>
            <a:stretch>
              <a:fillRect l="0" t="0" r="0" b="0"/>
            </a:stretch>
          </a:blipFill>
        </p:spPr>
      </p:sp>
      <p:sp>
        <p:nvSpPr>
          <p:cNvPr name="Freeform 9" id="9"/>
          <p:cNvSpPr/>
          <p:nvPr/>
        </p:nvSpPr>
        <p:spPr>
          <a:xfrm flipH="false" flipV="false" rot="0">
            <a:off x="16265394" y="1615532"/>
            <a:ext cx="1318566" cy="2013078"/>
          </a:xfrm>
          <a:custGeom>
            <a:avLst/>
            <a:gdLst/>
            <a:ahLst/>
            <a:cxnLst/>
            <a:rect r="r" b="b" t="t" l="l"/>
            <a:pathLst>
              <a:path h="2013078" w="1318566">
                <a:moveTo>
                  <a:pt x="0" y="0"/>
                </a:moveTo>
                <a:lnTo>
                  <a:pt x="1318566" y="0"/>
                </a:lnTo>
                <a:lnTo>
                  <a:pt x="1318566" y="2013078"/>
                </a:lnTo>
                <a:lnTo>
                  <a:pt x="0" y="2013078"/>
                </a:lnTo>
                <a:lnTo>
                  <a:pt x="0" y="0"/>
                </a:lnTo>
                <a:close/>
              </a:path>
            </a:pathLst>
          </a:custGeom>
          <a:blipFill>
            <a:blip r:embed="rId3"/>
            <a:stretch>
              <a:fillRect l="0" t="0" r="0" b="0"/>
            </a:stretch>
          </a:blipFill>
        </p:spPr>
      </p:sp>
      <p:sp>
        <p:nvSpPr>
          <p:cNvPr name="TextBox 10" id="10"/>
          <p:cNvSpPr txBox="true"/>
          <p:nvPr/>
        </p:nvSpPr>
        <p:spPr>
          <a:xfrm rot="0">
            <a:off x="1661986" y="520036"/>
            <a:ext cx="15262691" cy="760811"/>
          </a:xfrm>
          <a:prstGeom prst="rect">
            <a:avLst/>
          </a:prstGeom>
        </p:spPr>
        <p:txBody>
          <a:bodyPr anchor="t" rtlCol="false" tIns="0" lIns="0" bIns="0" rIns="0">
            <a:spAutoFit/>
          </a:bodyPr>
          <a:lstStyle/>
          <a:p>
            <a:pPr algn="l">
              <a:lnSpc>
                <a:spcPts val="5386"/>
              </a:lnSpc>
            </a:pPr>
            <a:r>
              <a:rPr lang="en-US" sz="6569">
                <a:solidFill>
                  <a:srgbClr val="2B2928"/>
                </a:solidFill>
                <a:latin typeface="HK Grotesk"/>
                <a:ea typeface="HK Grotesk"/>
                <a:cs typeface="HK Grotesk"/>
                <a:sym typeface="HK Grotesk"/>
              </a:rPr>
              <a:t> PAPEL DO PROFESSOR NA ADAPTAÇÃO</a:t>
            </a:r>
          </a:p>
        </p:txBody>
      </p:sp>
      <p:sp>
        <p:nvSpPr>
          <p:cNvPr name="TextBox 11" id="11"/>
          <p:cNvSpPr txBox="true"/>
          <p:nvPr/>
        </p:nvSpPr>
        <p:spPr>
          <a:xfrm rot="0">
            <a:off x="5126079" y="1471629"/>
            <a:ext cx="13639073" cy="361021"/>
          </a:xfrm>
          <a:prstGeom prst="rect">
            <a:avLst/>
          </a:prstGeom>
        </p:spPr>
        <p:txBody>
          <a:bodyPr anchor="t" rtlCol="false" tIns="0" lIns="0" bIns="0" rIns="0">
            <a:spAutoFit/>
          </a:bodyPr>
          <a:lstStyle/>
          <a:p>
            <a:pPr algn="l">
              <a:lnSpc>
                <a:spcPts val="2685"/>
              </a:lnSpc>
            </a:pPr>
            <a:r>
              <a:rPr lang="en-US" sz="2856" b="true">
                <a:solidFill>
                  <a:srgbClr val="2B2928"/>
                </a:solidFill>
                <a:latin typeface="HK Grotesk Bold"/>
                <a:ea typeface="HK Grotesk Bold"/>
                <a:cs typeface="HK Grotesk Bold"/>
                <a:sym typeface="HK Grotesk Bold"/>
              </a:rPr>
              <a:t>Profissionais especializados em fazer acontecer.</a:t>
            </a:r>
          </a:p>
        </p:txBody>
      </p:sp>
      <p:sp>
        <p:nvSpPr>
          <p:cNvPr name="TextBox 12" id="12"/>
          <p:cNvSpPr txBox="true"/>
          <p:nvPr/>
        </p:nvSpPr>
        <p:spPr>
          <a:xfrm rot="0">
            <a:off x="2078882" y="3023275"/>
            <a:ext cx="6094393" cy="495608"/>
          </a:xfrm>
          <a:prstGeom prst="rect">
            <a:avLst/>
          </a:prstGeom>
        </p:spPr>
        <p:txBody>
          <a:bodyPr anchor="t" rtlCol="false" tIns="0" lIns="0" bIns="0" rIns="0">
            <a:spAutoFit/>
          </a:bodyPr>
          <a:lstStyle/>
          <a:p>
            <a:pPr algn="l">
              <a:lnSpc>
                <a:spcPts val="3442"/>
              </a:lnSpc>
            </a:pPr>
            <a:r>
              <a:rPr lang="en-US" sz="4198">
                <a:solidFill>
                  <a:srgbClr val="2B2928"/>
                </a:solidFill>
                <a:latin typeface="HK Grotesk"/>
                <a:ea typeface="HK Grotesk"/>
                <a:cs typeface="HK Grotesk"/>
                <a:sym typeface="HK Grotesk"/>
              </a:rPr>
              <a:t>PROFESSORA REGENTE</a:t>
            </a:r>
          </a:p>
        </p:txBody>
      </p:sp>
      <p:sp>
        <p:nvSpPr>
          <p:cNvPr name="TextBox 13" id="13"/>
          <p:cNvSpPr txBox="true"/>
          <p:nvPr/>
        </p:nvSpPr>
        <p:spPr>
          <a:xfrm rot="0">
            <a:off x="10120940" y="3023275"/>
            <a:ext cx="6094393" cy="495608"/>
          </a:xfrm>
          <a:prstGeom prst="rect">
            <a:avLst/>
          </a:prstGeom>
        </p:spPr>
        <p:txBody>
          <a:bodyPr anchor="t" rtlCol="false" tIns="0" lIns="0" bIns="0" rIns="0">
            <a:spAutoFit/>
          </a:bodyPr>
          <a:lstStyle/>
          <a:p>
            <a:pPr algn="l">
              <a:lnSpc>
                <a:spcPts val="3442"/>
              </a:lnSpc>
            </a:pPr>
            <a:r>
              <a:rPr lang="en-US" sz="4198">
                <a:solidFill>
                  <a:srgbClr val="2B2928"/>
                </a:solidFill>
                <a:latin typeface="HK Grotesk"/>
                <a:ea typeface="HK Grotesk"/>
                <a:cs typeface="HK Grotesk"/>
                <a:sym typeface="HK Grotesk"/>
              </a:rPr>
              <a:t>PROFESSORA DE AEE</a:t>
            </a:r>
          </a:p>
        </p:txBody>
      </p:sp>
      <p:sp>
        <p:nvSpPr>
          <p:cNvPr name="TextBox 14" id="14"/>
          <p:cNvSpPr txBox="true"/>
          <p:nvPr/>
        </p:nvSpPr>
        <p:spPr>
          <a:xfrm rot="0">
            <a:off x="395414" y="4596404"/>
            <a:ext cx="8546768" cy="4201541"/>
          </a:xfrm>
          <a:prstGeom prst="rect">
            <a:avLst/>
          </a:prstGeom>
        </p:spPr>
        <p:txBody>
          <a:bodyPr anchor="t" rtlCol="false" tIns="0" lIns="0" bIns="0" rIns="0">
            <a:spAutoFit/>
          </a:bodyPr>
          <a:lstStyle/>
          <a:p>
            <a:pPr algn="l">
              <a:lnSpc>
                <a:spcPts val="3051"/>
              </a:lnSpc>
              <a:spcBef>
                <a:spcPct val="0"/>
              </a:spcBef>
            </a:pPr>
            <a:r>
              <a:rPr lang="en-US" sz="2799">
                <a:solidFill>
                  <a:srgbClr val="2B2928"/>
                </a:solidFill>
                <a:latin typeface="HK Grotesk"/>
                <a:ea typeface="HK Grotesk"/>
                <a:cs typeface="HK Grotesk"/>
                <a:sym typeface="HK Grotesk"/>
              </a:rPr>
              <a:t>✅ Planeja, executar e atividades pedagógicas e avaliações acessíveis para todos os alunos, garantindo inclusão na prática, sem comprometer os objetivos de aprendizagem.</a:t>
            </a:r>
          </a:p>
          <a:p>
            <a:pPr algn="l">
              <a:lnSpc>
                <a:spcPts val="3051"/>
              </a:lnSpc>
              <a:spcBef>
                <a:spcPct val="0"/>
              </a:spcBef>
            </a:pPr>
          </a:p>
          <a:p>
            <a:pPr algn="l">
              <a:lnSpc>
                <a:spcPts val="3051"/>
              </a:lnSpc>
              <a:spcBef>
                <a:spcPct val="0"/>
              </a:spcBef>
            </a:pPr>
            <a:r>
              <a:rPr lang="en-US" sz="2799">
                <a:solidFill>
                  <a:srgbClr val="2B2928"/>
                </a:solidFill>
                <a:latin typeface="HK Grotesk"/>
                <a:ea typeface="HK Grotesk"/>
                <a:cs typeface="HK Grotesk"/>
                <a:sym typeface="HK Grotesk"/>
              </a:rPr>
              <a:t>✅ Trabalha em parceria com o professor do AEE, trocando informações sobre o desempenho do aluno.</a:t>
            </a:r>
          </a:p>
          <a:p>
            <a:pPr algn="l">
              <a:lnSpc>
                <a:spcPts val="3051"/>
              </a:lnSpc>
              <a:spcBef>
                <a:spcPct val="0"/>
              </a:spcBef>
            </a:pPr>
          </a:p>
          <a:p>
            <a:pPr algn="l">
              <a:lnSpc>
                <a:spcPts val="3051"/>
              </a:lnSpc>
              <a:spcBef>
                <a:spcPct val="0"/>
              </a:spcBef>
            </a:pPr>
            <a:r>
              <a:rPr lang="en-US" sz="2799">
                <a:solidFill>
                  <a:srgbClr val="2B2928"/>
                </a:solidFill>
                <a:latin typeface="HK Grotesk"/>
                <a:ea typeface="HK Grotesk"/>
                <a:cs typeface="HK Grotesk"/>
                <a:sym typeface="HK Grotesk"/>
              </a:rPr>
              <a:t>✅ Utiliza tecnologias assistivas e materiais adaptados, como audiolivros, fontes ampliadas, pranchas de comunicação e softwares acessíveis.</a:t>
            </a:r>
          </a:p>
        </p:txBody>
      </p:sp>
      <p:sp>
        <p:nvSpPr>
          <p:cNvPr name="TextBox 15" id="15"/>
          <p:cNvSpPr txBox="true"/>
          <p:nvPr/>
        </p:nvSpPr>
        <p:spPr>
          <a:xfrm rot="0">
            <a:off x="9371815" y="4596404"/>
            <a:ext cx="8546768" cy="5725541"/>
          </a:xfrm>
          <a:prstGeom prst="rect">
            <a:avLst/>
          </a:prstGeom>
        </p:spPr>
        <p:txBody>
          <a:bodyPr anchor="t" rtlCol="false" tIns="0" lIns="0" bIns="0" rIns="0">
            <a:spAutoFit/>
          </a:bodyPr>
          <a:lstStyle/>
          <a:p>
            <a:pPr algn="l">
              <a:lnSpc>
                <a:spcPts val="3051"/>
              </a:lnSpc>
            </a:pPr>
            <a:r>
              <a:rPr lang="en-US" sz="2799">
                <a:solidFill>
                  <a:srgbClr val="2B2928"/>
                </a:solidFill>
                <a:latin typeface="HK Grotesk"/>
                <a:ea typeface="HK Grotesk"/>
                <a:cs typeface="HK Grotesk"/>
                <a:sym typeface="HK Grotesk"/>
              </a:rPr>
              <a:t>✅ Identifica barreiras no aprendizado e propõe adaptações para favorecer a inclusão do aluno na sala regular.</a:t>
            </a:r>
          </a:p>
          <a:p>
            <a:pPr algn="l">
              <a:lnSpc>
                <a:spcPts val="3051"/>
              </a:lnSpc>
            </a:pPr>
          </a:p>
          <a:p>
            <a:pPr algn="l">
              <a:lnSpc>
                <a:spcPts val="3051"/>
              </a:lnSpc>
            </a:pPr>
            <a:r>
              <a:rPr lang="en-US" sz="2799">
                <a:solidFill>
                  <a:srgbClr val="2B2928"/>
                </a:solidFill>
                <a:latin typeface="HK Grotesk"/>
                <a:ea typeface="HK Grotesk"/>
                <a:cs typeface="HK Grotesk"/>
                <a:sym typeface="HK Grotesk"/>
              </a:rPr>
              <a:t>✅ Orienta o professor regente sobre adaptações e metodologias que favorecem a aprendizagem do aluno.</a:t>
            </a:r>
          </a:p>
          <a:p>
            <a:pPr algn="l">
              <a:lnSpc>
                <a:spcPts val="3051"/>
              </a:lnSpc>
            </a:pPr>
          </a:p>
          <a:p>
            <a:pPr algn="l">
              <a:lnSpc>
                <a:spcPts val="3051"/>
              </a:lnSpc>
            </a:pPr>
            <a:r>
              <a:rPr lang="en-US" sz="2799">
                <a:solidFill>
                  <a:srgbClr val="2B2928"/>
                </a:solidFill>
                <a:latin typeface="HK Grotesk"/>
                <a:ea typeface="HK Grotesk"/>
                <a:cs typeface="HK Grotesk"/>
                <a:sym typeface="HK Grotesk"/>
              </a:rPr>
              <a:t>✅ Participa da construção do Plano de Educacional Individualizado (PEI), definindo metas e acompanhando o progresso.</a:t>
            </a:r>
          </a:p>
          <a:p>
            <a:pPr algn="l">
              <a:lnSpc>
                <a:spcPts val="3051"/>
              </a:lnSpc>
            </a:pPr>
          </a:p>
          <a:p>
            <a:pPr algn="l">
              <a:lnSpc>
                <a:spcPts val="3051"/>
              </a:lnSpc>
            </a:pPr>
          </a:p>
          <a:p>
            <a:pPr algn="l">
              <a:lnSpc>
                <a:spcPts val="3051"/>
              </a:lnSpc>
            </a:pPr>
          </a:p>
          <a:p>
            <a:pPr algn="l">
              <a:lnSpc>
                <a:spcPts val="3051"/>
              </a:lnSpc>
            </a:pPr>
          </a:p>
          <a:p>
            <a:pPr algn="l">
              <a:lnSpc>
                <a:spcPts val="3051"/>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E8DB"/>
        </a:solidFill>
      </p:bgPr>
    </p:bg>
    <p:spTree>
      <p:nvGrpSpPr>
        <p:cNvPr id="1" name=""/>
        <p:cNvGrpSpPr/>
        <p:nvPr/>
      </p:nvGrpSpPr>
      <p:grpSpPr>
        <a:xfrm>
          <a:off x="0" y="0"/>
          <a:ext cx="0" cy="0"/>
          <a:chOff x="0" y="0"/>
          <a:chExt cx="0" cy="0"/>
        </a:xfrm>
      </p:grpSpPr>
      <p:sp>
        <p:nvSpPr>
          <p:cNvPr name="TextBox 2" id="2"/>
          <p:cNvSpPr txBox="true"/>
          <p:nvPr/>
        </p:nvSpPr>
        <p:spPr>
          <a:xfrm rot="0">
            <a:off x="5263989" y="224363"/>
            <a:ext cx="8226892" cy="3228170"/>
          </a:xfrm>
          <a:prstGeom prst="rect">
            <a:avLst/>
          </a:prstGeom>
        </p:spPr>
        <p:txBody>
          <a:bodyPr anchor="t" rtlCol="false" tIns="0" lIns="0" bIns="0" rIns="0">
            <a:spAutoFit/>
          </a:bodyPr>
          <a:lstStyle/>
          <a:p>
            <a:pPr algn="ctr">
              <a:lnSpc>
                <a:spcPts val="8603"/>
              </a:lnSpc>
            </a:pPr>
            <a:r>
              <a:rPr lang="en-US" b="true" sz="6101">
                <a:solidFill>
                  <a:srgbClr val="2B2928"/>
                </a:solidFill>
                <a:latin typeface="HK Grotesk Bold"/>
                <a:ea typeface="HK Grotesk Bold"/>
                <a:cs typeface="HK Grotesk Bold"/>
                <a:sym typeface="HK Grotesk Bold"/>
              </a:rPr>
              <a:t>O QUE É ADAPTAÇÃO CURRICULAR?</a:t>
            </a:r>
          </a:p>
          <a:p>
            <a:pPr algn="ctr">
              <a:lnSpc>
                <a:spcPts val="8603"/>
              </a:lnSpc>
            </a:pPr>
          </a:p>
        </p:txBody>
      </p:sp>
      <p:sp>
        <p:nvSpPr>
          <p:cNvPr name="Freeform 3" id="3"/>
          <p:cNvSpPr/>
          <p:nvPr/>
        </p:nvSpPr>
        <p:spPr>
          <a:xfrm flipH="false" flipV="false" rot="0">
            <a:off x="6220516" y="4553070"/>
            <a:ext cx="5710714" cy="1723597"/>
          </a:xfrm>
          <a:custGeom>
            <a:avLst/>
            <a:gdLst/>
            <a:ahLst/>
            <a:cxnLst/>
            <a:rect r="r" b="b" t="t" l="l"/>
            <a:pathLst>
              <a:path h="1723597" w="5710714">
                <a:moveTo>
                  <a:pt x="0" y="0"/>
                </a:moveTo>
                <a:lnTo>
                  <a:pt x="5710714" y="0"/>
                </a:lnTo>
                <a:lnTo>
                  <a:pt x="5710714" y="1723597"/>
                </a:lnTo>
                <a:lnTo>
                  <a:pt x="0" y="172359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1164953" y="2886297"/>
            <a:ext cx="16094347" cy="8721849"/>
          </a:xfrm>
          <a:prstGeom prst="rect">
            <a:avLst/>
          </a:prstGeom>
        </p:spPr>
        <p:txBody>
          <a:bodyPr anchor="t" rtlCol="false" tIns="0" lIns="0" bIns="0" rIns="0">
            <a:spAutoFit/>
          </a:bodyPr>
          <a:lstStyle/>
          <a:p>
            <a:pPr algn="just">
              <a:lnSpc>
                <a:spcPts val="4104"/>
              </a:lnSpc>
            </a:pPr>
            <a:r>
              <a:rPr lang="en-US" sz="3600" b="true">
                <a:solidFill>
                  <a:srgbClr val="2B2928"/>
                </a:solidFill>
                <a:latin typeface="HK Grotesk Bold"/>
                <a:ea typeface="HK Grotesk Bold"/>
                <a:cs typeface="HK Grotesk Bold"/>
                <a:sym typeface="HK Grotesk Bold"/>
              </a:rPr>
              <a:t>É uma estratégia da educação inclusiva que permite modificar conteúdos, objetivos, métodos e avaliações para garantir o aprendizado dos alunos com necessidades educacionais específicas.</a:t>
            </a:r>
          </a:p>
          <a:p>
            <a:pPr algn="just">
              <a:lnSpc>
                <a:spcPts val="5184"/>
              </a:lnSpc>
            </a:pPr>
          </a:p>
          <a:p>
            <a:pPr algn="ctr">
              <a:lnSpc>
                <a:spcPts val="5184"/>
              </a:lnSpc>
            </a:pPr>
            <a:r>
              <a:rPr lang="en-US" sz="3600" b="true">
                <a:solidFill>
                  <a:srgbClr val="000000"/>
                </a:solidFill>
                <a:latin typeface="HK Grotesk Bold"/>
                <a:ea typeface="HK Grotesk Bold"/>
                <a:cs typeface="HK Grotesk Bold"/>
                <a:sym typeface="HK Grotesk Bold"/>
              </a:rPr>
              <a:t>Quando é necessária?</a:t>
            </a:r>
          </a:p>
          <a:p>
            <a:pPr algn="ctr">
              <a:lnSpc>
                <a:spcPts val="5184"/>
              </a:lnSpc>
            </a:pPr>
          </a:p>
          <a:p>
            <a:pPr algn="just">
              <a:lnSpc>
                <a:spcPts val="5184"/>
              </a:lnSpc>
            </a:pPr>
            <a:r>
              <a:rPr lang="en-US" sz="3600" b="true">
                <a:solidFill>
                  <a:srgbClr val="2B2928"/>
                </a:solidFill>
                <a:latin typeface="HK Grotesk Bold"/>
                <a:ea typeface="HK Grotesk Bold"/>
                <a:cs typeface="HK Grotesk Bold"/>
                <a:sym typeface="HK Grotesk Bold"/>
              </a:rPr>
              <a:t>A adaptação curricular é utilizada quando o aluno, </a:t>
            </a:r>
            <a:r>
              <a:rPr lang="en-US" sz="3600" b="true">
                <a:solidFill>
                  <a:srgbClr val="FF3131"/>
                </a:solidFill>
                <a:latin typeface="HK Grotesk Bold"/>
                <a:ea typeface="HK Grotesk Bold"/>
                <a:cs typeface="HK Grotesk Bold"/>
                <a:sym typeface="HK Grotesk Bold"/>
              </a:rPr>
              <a:t>COM OU SEM DIAGNÓSTICO</a:t>
            </a:r>
            <a:r>
              <a:rPr lang="en-US" sz="3600" b="true">
                <a:solidFill>
                  <a:srgbClr val="2B2928"/>
                </a:solidFill>
                <a:latin typeface="HK Grotesk Bold"/>
                <a:ea typeface="HK Grotesk Bold"/>
                <a:cs typeface="HK Grotesk Bold"/>
                <a:sym typeface="HK Grotesk Bold"/>
              </a:rPr>
              <a:t> não consegue acompanhar o currículo regular, mesmo com flexibilizações e apoio pedagógico. O professor regente é o profissional mais indicado para estar à frente da adaptação curricular de sua própria disciplina ou turma.</a:t>
            </a:r>
          </a:p>
          <a:p>
            <a:pPr algn="just">
              <a:lnSpc>
                <a:spcPts val="5184"/>
              </a:lnSpc>
            </a:pPr>
          </a:p>
          <a:p>
            <a:pPr algn="just">
              <a:lnSpc>
                <a:spcPts val="5184"/>
              </a:lnSpc>
            </a:pPr>
          </a:p>
          <a:p>
            <a:pPr algn="l">
              <a:lnSpc>
                <a:spcPts val="5184"/>
              </a:lnSpc>
            </a:pPr>
          </a:p>
        </p:txBody>
      </p:sp>
      <p:grpSp>
        <p:nvGrpSpPr>
          <p:cNvPr name="Group 5" id="5"/>
          <p:cNvGrpSpPr/>
          <p:nvPr/>
        </p:nvGrpSpPr>
        <p:grpSpPr>
          <a:xfrm rot="0">
            <a:off x="-2188399" y="-1903845"/>
            <a:ext cx="2932545" cy="2932545"/>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9CFBA"/>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4618983" y="2086794"/>
            <a:ext cx="7799846" cy="7699098"/>
          </a:xfrm>
          <a:custGeom>
            <a:avLst/>
            <a:gdLst/>
            <a:ahLst/>
            <a:cxnLst/>
            <a:rect r="r" b="b" t="t" l="l"/>
            <a:pathLst>
              <a:path h="7699098" w="7799846">
                <a:moveTo>
                  <a:pt x="0" y="0"/>
                </a:moveTo>
                <a:lnTo>
                  <a:pt x="7799845" y="0"/>
                </a:lnTo>
                <a:lnTo>
                  <a:pt x="7799845" y="7699098"/>
                </a:lnTo>
                <a:lnTo>
                  <a:pt x="0" y="7699098"/>
                </a:lnTo>
                <a:lnTo>
                  <a:pt x="0" y="0"/>
                </a:lnTo>
                <a:close/>
              </a:path>
            </a:pathLst>
          </a:custGeom>
          <a:blipFill>
            <a:blip r:embed="rId4">
              <a:alphaModFix amt="12000"/>
              <a:extLst>
                <a:ext uri="{96DAC541-7B7A-43D3-8B79-37D633B846F1}">
                  <asvg:svgBlip xmlns:asvg="http://schemas.microsoft.com/office/drawing/2016/SVG/main" r:embed="rId5"/>
                </a:ext>
              </a:extLst>
            </a:blip>
            <a:stretch>
              <a:fillRect l="0" t="0" r="0" b="0"/>
            </a:stretch>
          </a:blipFill>
        </p:spPr>
      </p:sp>
      <p:grpSp>
        <p:nvGrpSpPr>
          <p:cNvPr name="Group 9" id="9"/>
          <p:cNvGrpSpPr/>
          <p:nvPr/>
        </p:nvGrpSpPr>
        <p:grpSpPr>
          <a:xfrm rot="0">
            <a:off x="-11520" y="9598933"/>
            <a:ext cx="18777911" cy="12532979"/>
            <a:chOff x="0" y="0"/>
            <a:chExt cx="4945623" cy="3300867"/>
          </a:xfrm>
        </p:grpSpPr>
        <p:sp>
          <p:nvSpPr>
            <p:cNvPr name="Freeform 10" id="10"/>
            <p:cNvSpPr/>
            <p:nvPr/>
          </p:nvSpPr>
          <p:spPr>
            <a:xfrm flipH="false" flipV="false" rot="0">
              <a:off x="0" y="0"/>
              <a:ext cx="4945623" cy="3300867"/>
            </a:xfrm>
            <a:custGeom>
              <a:avLst/>
              <a:gdLst/>
              <a:ahLst/>
              <a:cxnLst/>
              <a:rect r="r" b="b" t="t" l="l"/>
              <a:pathLst>
                <a:path h="3300867" w="4945623">
                  <a:moveTo>
                    <a:pt x="0" y="0"/>
                  </a:moveTo>
                  <a:lnTo>
                    <a:pt x="4945623" y="0"/>
                  </a:lnTo>
                  <a:lnTo>
                    <a:pt x="4945623" y="3300867"/>
                  </a:lnTo>
                  <a:lnTo>
                    <a:pt x="0" y="3300867"/>
                  </a:lnTo>
                  <a:close/>
                </a:path>
              </a:pathLst>
            </a:custGeom>
            <a:solidFill>
              <a:srgbClr val="19CFBA"/>
            </a:solidFill>
          </p:spPr>
        </p:sp>
        <p:sp>
          <p:nvSpPr>
            <p:cNvPr name="TextBox 11" id="11"/>
            <p:cNvSpPr txBox="true"/>
            <p:nvPr/>
          </p:nvSpPr>
          <p:spPr>
            <a:xfrm>
              <a:off x="0" y="-38100"/>
              <a:ext cx="4945623" cy="3338967"/>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E8DB"/>
        </a:solidFill>
      </p:bgPr>
    </p:bg>
    <p:spTree>
      <p:nvGrpSpPr>
        <p:cNvPr id="1" name=""/>
        <p:cNvGrpSpPr/>
        <p:nvPr/>
      </p:nvGrpSpPr>
      <p:grpSpPr>
        <a:xfrm>
          <a:off x="0" y="0"/>
          <a:ext cx="0" cy="0"/>
          <a:chOff x="0" y="0"/>
          <a:chExt cx="0" cy="0"/>
        </a:xfrm>
      </p:grpSpPr>
      <p:sp>
        <p:nvSpPr>
          <p:cNvPr name="TextBox 2" id="2"/>
          <p:cNvSpPr txBox="true"/>
          <p:nvPr/>
        </p:nvSpPr>
        <p:spPr>
          <a:xfrm rot="0">
            <a:off x="1327298" y="1407987"/>
            <a:ext cx="15932002" cy="12152784"/>
          </a:xfrm>
          <a:prstGeom prst="rect">
            <a:avLst/>
          </a:prstGeom>
        </p:spPr>
        <p:txBody>
          <a:bodyPr anchor="t" rtlCol="false" tIns="0" lIns="0" bIns="0" rIns="0">
            <a:spAutoFit/>
          </a:bodyPr>
          <a:lstStyle/>
          <a:p>
            <a:pPr algn="just">
              <a:lnSpc>
                <a:spcPts val="3886"/>
              </a:lnSpc>
            </a:pPr>
          </a:p>
          <a:p>
            <a:pPr algn="just">
              <a:lnSpc>
                <a:spcPts val="4909"/>
              </a:lnSpc>
            </a:pPr>
            <a:r>
              <a:rPr lang="en-US" b="true" sz="3409" u="sng">
                <a:solidFill>
                  <a:srgbClr val="FF3131"/>
                </a:solidFill>
                <a:latin typeface="HK Grotesk Bold"/>
                <a:ea typeface="HK Grotesk Bold"/>
                <a:cs typeface="HK Grotesk Bold"/>
                <a:sym typeface="HK Grotesk Bold"/>
              </a:rPr>
              <a:t>Flexibilização Curricular:</a:t>
            </a:r>
            <a:r>
              <a:rPr lang="en-US" sz="3409">
                <a:solidFill>
                  <a:srgbClr val="FF3131"/>
                </a:solidFill>
                <a:latin typeface="HK Grotesk"/>
                <a:ea typeface="HK Grotesk"/>
                <a:cs typeface="HK Grotesk"/>
                <a:sym typeface="HK Grotesk"/>
              </a:rPr>
              <a:t> </a:t>
            </a:r>
            <a:r>
              <a:rPr lang="en-US" sz="3409">
                <a:solidFill>
                  <a:srgbClr val="2B2928"/>
                </a:solidFill>
                <a:latin typeface="HK Grotesk"/>
                <a:ea typeface="HK Grotesk"/>
                <a:cs typeface="HK Grotesk"/>
                <a:sym typeface="HK Grotesk"/>
              </a:rPr>
              <a:t>Mantém os mesmo objetivos e conteúdos essenciais para todos os alunos, mas com adaptações na abordagem, metodologia, materiais e avaliação.</a:t>
            </a:r>
          </a:p>
          <a:p>
            <a:pPr algn="just">
              <a:lnSpc>
                <a:spcPts val="4909"/>
              </a:lnSpc>
            </a:pPr>
          </a:p>
          <a:p>
            <a:pPr algn="just">
              <a:lnSpc>
                <a:spcPts val="4909"/>
              </a:lnSpc>
            </a:pPr>
          </a:p>
          <a:p>
            <a:pPr algn="ctr">
              <a:lnSpc>
                <a:spcPts val="4909"/>
              </a:lnSpc>
            </a:pPr>
            <a:r>
              <a:rPr lang="en-US" sz="3409" b="true">
                <a:solidFill>
                  <a:srgbClr val="2B2928"/>
                </a:solidFill>
                <a:latin typeface="HK Grotesk Bold"/>
                <a:ea typeface="HK Grotesk Bold"/>
                <a:cs typeface="HK Grotesk Bold"/>
                <a:sym typeface="HK Grotesk Bold"/>
              </a:rPr>
              <a:t>A adaptação curricular deve ser aplicada quando a flexibilização não é suficiente para garantir o aprendizado do aluno.</a:t>
            </a:r>
          </a:p>
          <a:p>
            <a:pPr algn="ctr">
              <a:lnSpc>
                <a:spcPts val="4909"/>
              </a:lnSpc>
            </a:pPr>
          </a:p>
          <a:p>
            <a:pPr algn="just">
              <a:lnSpc>
                <a:spcPts val="4909"/>
              </a:lnSpc>
            </a:pPr>
          </a:p>
          <a:p>
            <a:pPr algn="just">
              <a:lnSpc>
                <a:spcPts val="4909"/>
              </a:lnSpc>
            </a:pPr>
            <a:r>
              <a:rPr lang="en-US" b="true" sz="3409" u="sng">
                <a:solidFill>
                  <a:srgbClr val="FF3131"/>
                </a:solidFill>
                <a:latin typeface="HK Grotesk Bold"/>
                <a:ea typeface="HK Grotesk Bold"/>
                <a:cs typeface="HK Grotesk Bold"/>
                <a:sym typeface="HK Grotesk Bold"/>
              </a:rPr>
              <a:t>Adaptação Curricular:</a:t>
            </a:r>
            <a:r>
              <a:rPr lang="en-US" sz="3409" b="true">
                <a:solidFill>
                  <a:srgbClr val="2B2928"/>
                </a:solidFill>
                <a:latin typeface="HK Grotesk Bold"/>
                <a:ea typeface="HK Grotesk Bold"/>
                <a:cs typeface="HK Grotesk Bold"/>
                <a:sym typeface="HK Grotesk Bold"/>
              </a:rPr>
              <a:t> </a:t>
            </a:r>
            <a:r>
              <a:rPr lang="en-US" sz="3409">
                <a:solidFill>
                  <a:srgbClr val="2B2928"/>
                </a:solidFill>
                <a:latin typeface="HK Grotesk"/>
                <a:ea typeface="HK Grotesk"/>
                <a:cs typeface="HK Grotesk"/>
                <a:sym typeface="HK Grotesk"/>
              </a:rPr>
              <a:t>É qua</a:t>
            </a:r>
            <a:r>
              <a:rPr lang="en-US" sz="3409">
                <a:solidFill>
                  <a:srgbClr val="000000"/>
                </a:solidFill>
                <a:latin typeface="HK Grotesk"/>
                <a:ea typeface="HK Grotesk"/>
                <a:cs typeface="HK Grotesk"/>
                <a:sym typeface="HK Grotesk"/>
              </a:rPr>
              <a:t>ndo um aluno precisa estudar um conteúdo diferente da turma.</a:t>
            </a:r>
          </a:p>
          <a:p>
            <a:pPr algn="just">
              <a:lnSpc>
                <a:spcPts val="4909"/>
              </a:lnSpc>
            </a:pPr>
            <a:r>
              <a:rPr lang="en-US" b="true" sz="3409" u="sng">
                <a:solidFill>
                  <a:srgbClr val="FF3131"/>
                </a:solidFill>
                <a:latin typeface="HK Grotesk Bold"/>
                <a:ea typeface="HK Grotesk Bold"/>
                <a:cs typeface="HK Grotesk Bold"/>
                <a:sym typeface="HK Grotesk Bold"/>
              </a:rPr>
              <a:t>Adaptação de Atividades:</a:t>
            </a:r>
            <a:r>
              <a:rPr lang="en-US" sz="3409">
                <a:solidFill>
                  <a:srgbClr val="2B2928"/>
                </a:solidFill>
                <a:latin typeface="HK Grotesk"/>
                <a:ea typeface="HK Grotesk"/>
                <a:cs typeface="HK Grotesk"/>
                <a:sym typeface="HK Grotesk"/>
              </a:rPr>
              <a:t> </a:t>
            </a:r>
            <a:r>
              <a:rPr lang="en-US" sz="3409">
                <a:solidFill>
                  <a:srgbClr val="2B2928"/>
                </a:solidFill>
                <a:latin typeface="HK Grotesk"/>
                <a:ea typeface="HK Grotesk"/>
                <a:cs typeface="HK Grotesk"/>
                <a:sym typeface="HK Grotesk"/>
              </a:rPr>
              <a:t>Quando um aluno precisa realizar uma atividade de maneira diferente dos demais.</a:t>
            </a:r>
          </a:p>
          <a:p>
            <a:pPr algn="just">
              <a:lnSpc>
                <a:spcPts val="4909"/>
              </a:lnSpc>
            </a:pPr>
          </a:p>
          <a:p>
            <a:pPr algn="just">
              <a:lnSpc>
                <a:spcPts val="4909"/>
              </a:lnSpc>
            </a:pPr>
          </a:p>
          <a:p>
            <a:pPr algn="just">
              <a:lnSpc>
                <a:spcPts val="4909"/>
              </a:lnSpc>
            </a:pPr>
          </a:p>
          <a:p>
            <a:pPr algn="just">
              <a:lnSpc>
                <a:spcPts val="4909"/>
              </a:lnSpc>
            </a:pPr>
          </a:p>
          <a:p>
            <a:pPr algn="just">
              <a:lnSpc>
                <a:spcPts val="4909"/>
              </a:lnSpc>
            </a:pPr>
          </a:p>
          <a:p>
            <a:pPr algn="l">
              <a:lnSpc>
                <a:spcPts val="4909"/>
              </a:lnSpc>
            </a:pPr>
          </a:p>
        </p:txBody>
      </p:sp>
      <p:grpSp>
        <p:nvGrpSpPr>
          <p:cNvPr name="Group 3" id="3"/>
          <p:cNvGrpSpPr/>
          <p:nvPr/>
        </p:nvGrpSpPr>
        <p:grpSpPr>
          <a:xfrm rot="0">
            <a:off x="286865" y="571419"/>
            <a:ext cx="457281" cy="45728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DB37C"/>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4338388" y="399961"/>
            <a:ext cx="9652626" cy="9527946"/>
          </a:xfrm>
          <a:custGeom>
            <a:avLst/>
            <a:gdLst/>
            <a:ahLst/>
            <a:cxnLst/>
            <a:rect r="r" b="b" t="t" l="l"/>
            <a:pathLst>
              <a:path h="9527946" w="9652626">
                <a:moveTo>
                  <a:pt x="0" y="0"/>
                </a:moveTo>
                <a:lnTo>
                  <a:pt x="9652626" y="0"/>
                </a:lnTo>
                <a:lnTo>
                  <a:pt x="9652626" y="9527946"/>
                </a:lnTo>
                <a:lnTo>
                  <a:pt x="0" y="9527946"/>
                </a:lnTo>
                <a:lnTo>
                  <a:pt x="0" y="0"/>
                </a:lnTo>
                <a:close/>
              </a:path>
            </a:pathLst>
          </a:custGeom>
          <a:blipFill>
            <a:blip r:embed="rId2">
              <a:alphaModFix amt="10999"/>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4766839" y="733221"/>
            <a:ext cx="8144567" cy="619532"/>
          </a:xfrm>
          <a:prstGeom prst="rect">
            <a:avLst/>
          </a:prstGeom>
        </p:spPr>
        <p:txBody>
          <a:bodyPr anchor="t" rtlCol="false" tIns="0" lIns="0" bIns="0" rIns="0">
            <a:spAutoFit/>
          </a:bodyPr>
          <a:lstStyle/>
          <a:p>
            <a:pPr algn="ctr">
              <a:lnSpc>
                <a:spcPts val="4708"/>
              </a:lnSpc>
              <a:spcBef>
                <a:spcPct val="0"/>
              </a:spcBef>
            </a:pPr>
            <a:r>
              <a:rPr lang="en-US" b="true" sz="4319">
                <a:solidFill>
                  <a:srgbClr val="000000"/>
                </a:solidFill>
                <a:latin typeface="HK Grotesk Bold"/>
                <a:ea typeface="HK Grotesk Bold"/>
                <a:cs typeface="HK Grotesk Bold"/>
                <a:sym typeface="HK Grotesk Bold"/>
              </a:rPr>
              <a:t>FLEXIBILIZAÇÃO X </a:t>
            </a:r>
            <a:r>
              <a:rPr lang="en-US" b="true" sz="4319">
                <a:solidFill>
                  <a:srgbClr val="000000"/>
                </a:solidFill>
                <a:latin typeface="HK Grotesk Bold"/>
                <a:ea typeface="HK Grotesk Bold"/>
                <a:cs typeface="HK Grotesk Bold"/>
                <a:sym typeface="HK Grotesk Bold"/>
              </a:rPr>
              <a:t>ADAPTAÇÃO</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65898" y="0"/>
            <a:ext cx="8122102" cy="10287000"/>
            <a:chOff x="0" y="0"/>
            <a:chExt cx="2139154" cy="2709333"/>
          </a:xfrm>
        </p:grpSpPr>
        <p:sp>
          <p:nvSpPr>
            <p:cNvPr name="Freeform 3" id="3"/>
            <p:cNvSpPr/>
            <p:nvPr/>
          </p:nvSpPr>
          <p:spPr>
            <a:xfrm flipH="false" flipV="false" rot="0">
              <a:off x="0" y="0"/>
              <a:ext cx="2139155" cy="2709333"/>
            </a:xfrm>
            <a:custGeom>
              <a:avLst/>
              <a:gdLst/>
              <a:ahLst/>
              <a:cxnLst/>
              <a:rect r="r" b="b" t="t" l="l"/>
              <a:pathLst>
                <a:path h="2709333" w="2139155">
                  <a:moveTo>
                    <a:pt x="0" y="0"/>
                  </a:moveTo>
                  <a:lnTo>
                    <a:pt x="2139155" y="0"/>
                  </a:lnTo>
                  <a:lnTo>
                    <a:pt x="2139155" y="2709333"/>
                  </a:lnTo>
                  <a:lnTo>
                    <a:pt x="0" y="2709333"/>
                  </a:lnTo>
                  <a:close/>
                </a:path>
              </a:pathLst>
            </a:custGeom>
            <a:solidFill>
              <a:srgbClr val="DDB37C"/>
            </a:solidFill>
          </p:spPr>
        </p:sp>
        <p:sp>
          <p:nvSpPr>
            <p:cNvPr name="TextBox 4" id="4"/>
            <p:cNvSpPr txBox="true"/>
            <p:nvPr/>
          </p:nvSpPr>
          <p:spPr>
            <a:xfrm>
              <a:off x="0" y="-38100"/>
              <a:ext cx="2139154" cy="2747433"/>
            </a:xfrm>
            <a:prstGeom prst="rect">
              <a:avLst/>
            </a:prstGeom>
          </p:spPr>
          <p:txBody>
            <a:bodyPr anchor="ctr" rtlCol="false" tIns="50800" lIns="50800" bIns="50800" rIns="50800"/>
            <a:lstStyle/>
            <a:p>
              <a:pPr algn="ctr">
                <a:lnSpc>
                  <a:spcPts val="2659"/>
                </a:lnSpc>
              </a:pPr>
            </a:p>
          </p:txBody>
        </p:sp>
      </p:grpSp>
      <p:sp>
        <p:nvSpPr>
          <p:cNvPr name="TextBox 5" id="5"/>
          <p:cNvSpPr txBox="true"/>
          <p:nvPr/>
        </p:nvSpPr>
        <p:spPr>
          <a:xfrm rot="0">
            <a:off x="682845" y="815797"/>
            <a:ext cx="17605155" cy="1459007"/>
          </a:xfrm>
          <a:prstGeom prst="rect">
            <a:avLst/>
          </a:prstGeom>
        </p:spPr>
        <p:txBody>
          <a:bodyPr anchor="t" rtlCol="false" tIns="0" lIns="0" bIns="0" rIns="0">
            <a:spAutoFit/>
          </a:bodyPr>
          <a:lstStyle/>
          <a:p>
            <a:pPr algn="l">
              <a:lnSpc>
                <a:spcPts val="5408"/>
              </a:lnSpc>
            </a:pPr>
            <a:r>
              <a:rPr lang="en-US" sz="6595" b="true">
                <a:solidFill>
                  <a:srgbClr val="2B2928"/>
                </a:solidFill>
                <a:latin typeface="HK Grotesk Bold"/>
                <a:ea typeface="HK Grotesk Bold"/>
                <a:cs typeface="HK Grotesk Bold"/>
                <a:sym typeface="HK Grotesk Bold"/>
              </a:rPr>
              <a:t>COMO FAZER A ADAPTAÇÃO CURRICULAR?</a:t>
            </a:r>
          </a:p>
          <a:p>
            <a:pPr algn="l">
              <a:lnSpc>
                <a:spcPts val="5408"/>
              </a:lnSpc>
            </a:pPr>
          </a:p>
        </p:txBody>
      </p:sp>
      <p:grpSp>
        <p:nvGrpSpPr>
          <p:cNvPr name="Group 6" id="6"/>
          <p:cNvGrpSpPr/>
          <p:nvPr/>
        </p:nvGrpSpPr>
        <p:grpSpPr>
          <a:xfrm rot="0">
            <a:off x="14010628" y="1979589"/>
            <a:ext cx="2967635" cy="7736443"/>
            <a:chOff x="0" y="0"/>
            <a:chExt cx="3956847" cy="10315258"/>
          </a:xfrm>
        </p:grpSpPr>
        <p:pic>
          <p:nvPicPr>
            <p:cNvPr name="Picture 7" id="7"/>
            <p:cNvPicPr>
              <a:picLocks noChangeAspect="true"/>
            </p:cNvPicPr>
            <p:nvPr/>
          </p:nvPicPr>
          <p:blipFill>
            <a:blip r:embed="rId2"/>
            <a:srcRect l="37293" t="0" r="37293" b="0"/>
            <a:stretch>
              <a:fillRect/>
            </a:stretch>
          </p:blipFill>
          <p:spPr>
            <a:xfrm flipH="false" flipV="false">
              <a:off x="0" y="0"/>
              <a:ext cx="3956847" cy="10315258"/>
            </a:xfrm>
            <a:prstGeom prst="rect">
              <a:avLst/>
            </a:prstGeom>
          </p:spPr>
        </p:pic>
      </p:grpSp>
      <p:grpSp>
        <p:nvGrpSpPr>
          <p:cNvPr name="Group 8" id="8"/>
          <p:cNvGrpSpPr/>
          <p:nvPr/>
        </p:nvGrpSpPr>
        <p:grpSpPr>
          <a:xfrm rot="0">
            <a:off x="10612699" y="1979589"/>
            <a:ext cx="2967635" cy="3749665"/>
            <a:chOff x="0" y="0"/>
            <a:chExt cx="3956847" cy="4999553"/>
          </a:xfrm>
        </p:grpSpPr>
        <p:pic>
          <p:nvPicPr>
            <p:cNvPr name="Picture 9" id="9"/>
            <p:cNvPicPr>
              <a:picLocks noChangeAspect="true"/>
            </p:cNvPicPr>
            <p:nvPr/>
          </p:nvPicPr>
          <p:blipFill>
            <a:blip r:embed="rId3"/>
            <a:srcRect l="20222" t="0" r="20222" b="0"/>
            <a:stretch>
              <a:fillRect/>
            </a:stretch>
          </p:blipFill>
          <p:spPr>
            <a:xfrm flipH="false" flipV="false">
              <a:off x="0" y="0"/>
              <a:ext cx="3956847" cy="4999553"/>
            </a:xfrm>
            <a:prstGeom prst="rect">
              <a:avLst/>
            </a:prstGeom>
          </p:spPr>
        </p:pic>
      </p:grpSp>
      <p:grpSp>
        <p:nvGrpSpPr>
          <p:cNvPr name="Group 10" id="10"/>
          <p:cNvGrpSpPr/>
          <p:nvPr/>
        </p:nvGrpSpPr>
        <p:grpSpPr>
          <a:xfrm rot="0">
            <a:off x="10612699" y="6035072"/>
            <a:ext cx="2967635" cy="3749665"/>
            <a:chOff x="0" y="0"/>
            <a:chExt cx="3956847" cy="4999553"/>
          </a:xfrm>
        </p:grpSpPr>
        <p:pic>
          <p:nvPicPr>
            <p:cNvPr name="Picture 11" id="11"/>
            <p:cNvPicPr>
              <a:picLocks noChangeAspect="true"/>
            </p:cNvPicPr>
            <p:nvPr/>
          </p:nvPicPr>
          <p:blipFill>
            <a:blip r:embed="rId4"/>
            <a:srcRect l="23635" t="0" r="23635" b="0"/>
            <a:stretch>
              <a:fillRect/>
            </a:stretch>
          </p:blipFill>
          <p:spPr>
            <a:xfrm flipH="false" flipV="false">
              <a:off x="0" y="0"/>
              <a:ext cx="3956847" cy="4999553"/>
            </a:xfrm>
            <a:prstGeom prst="rect">
              <a:avLst/>
            </a:prstGeom>
          </p:spPr>
        </p:pic>
      </p:grpSp>
      <p:sp>
        <p:nvSpPr>
          <p:cNvPr name="TextBox 12" id="12"/>
          <p:cNvSpPr txBox="true"/>
          <p:nvPr/>
        </p:nvSpPr>
        <p:spPr>
          <a:xfrm rot="0">
            <a:off x="478465" y="3144178"/>
            <a:ext cx="9258808" cy="4017695"/>
          </a:xfrm>
          <a:prstGeom prst="rect">
            <a:avLst/>
          </a:prstGeom>
        </p:spPr>
        <p:txBody>
          <a:bodyPr anchor="t" rtlCol="false" tIns="0" lIns="0" bIns="0" rIns="0">
            <a:spAutoFit/>
          </a:bodyPr>
          <a:lstStyle/>
          <a:p>
            <a:pPr algn="just">
              <a:lnSpc>
                <a:spcPts val="5297"/>
              </a:lnSpc>
            </a:pPr>
            <a:r>
              <a:rPr lang="en-US" sz="4647">
                <a:solidFill>
                  <a:srgbClr val="2B2928"/>
                </a:solidFill>
                <a:latin typeface="HK Grotesk"/>
                <a:ea typeface="HK Grotesk"/>
                <a:cs typeface="HK Grotesk"/>
                <a:sym typeface="HK Grotesk"/>
              </a:rPr>
              <a:t>Não existe </a:t>
            </a:r>
            <a:r>
              <a:rPr lang="en-US" sz="4647" u="sng">
                <a:solidFill>
                  <a:srgbClr val="2B2928"/>
                </a:solidFill>
                <a:latin typeface="HK Grotesk"/>
                <a:ea typeface="HK Grotesk"/>
                <a:cs typeface="HK Grotesk"/>
                <a:sym typeface="HK Grotesk"/>
              </a:rPr>
              <a:t>“todos aprendendo a mesma coisa ao mesmo tempo”</a:t>
            </a:r>
            <a:r>
              <a:rPr lang="en-US" sz="4647">
                <a:solidFill>
                  <a:srgbClr val="2B2928"/>
                </a:solidFill>
                <a:latin typeface="HK Grotesk"/>
                <a:ea typeface="HK Grotesk"/>
                <a:cs typeface="HK Grotesk"/>
                <a:sym typeface="HK Grotesk"/>
              </a:rPr>
              <a:t>, isso é conto de fadas. </a:t>
            </a:r>
          </a:p>
          <a:p>
            <a:pPr algn="just">
              <a:lnSpc>
                <a:spcPts val="5297"/>
              </a:lnSpc>
            </a:pPr>
          </a:p>
          <a:p>
            <a:pPr algn="just">
              <a:lnSpc>
                <a:spcPts val="5297"/>
              </a:lnSpc>
            </a:pPr>
            <a:r>
              <a:rPr lang="en-US" sz="4647">
                <a:solidFill>
                  <a:srgbClr val="2B2928"/>
                </a:solidFill>
                <a:latin typeface="HK Grotesk"/>
                <a:ea typeface="HK Grotesk"/>
                <a:cs typeface="HK Grotesk"/>
                <a:sym typeface="HK Grotesk"/>
              </a:rPr>
              <a:t>Todos aprendemos em velocidades diferentes, de formas diferentes.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5637471" cy="10287000"/>
            <a:chOff x="0" y="0"/>
            <a:chExt cx="7516628" cy="13716000"/>
          </a:xfrm>
        </p:grpSpPr>
        <p:pic>
          <p:nvPicPr>
            <p:cNvPr name="Picture 3" id="3"/>
            <p:cNvPicPr>
              <a:picLocks noChangeAspect="true"/>
            </p:cNvPicPr>
            <p:nvPr/>
          </p:nvPicPr>
          <p:blipFill>
            <a:blip r:embed="rId2"/>
            <a:srcRect l="1287" t="0" r="1287" b="0"/>
            <a:stretch>
              <a:fillRect/>
            </a:stretch>
          </p:blipFill>
          <p:spPr>
            <a:xfrm flipH="false" flipV="false">
              <a:off x="0" y="0"/>
              <a:ext cx="7516628" cy="13716000"/>
            </a:xfrm>
            <a:prstGeom prst="rect">
              <a:avLst/>
            </a:prstGeom>
          </p:spPr>
        </p:pic>
      </p:grpSp>
      <p:sp>
        <p:nvSpPr>
          <p:cNvPr name="TextBox 4" id="4"/>
          <p:cNvSpPr txBox="true"/>
          <p:nvPr/>
        </p:nvSpPr>
        <p:spPr>
          <a:xfrm rot="0">
            <a:off x="1028700" y="923924"/>
            <a:ext cx="3343933" cy="384726"/>
          </a:xfrm>
          <a:prstGeom prst="rect">
            <a:avLst/>
          </a:prstGeom>
        </p:spPr>
        <p:txBody>
          <a:bodyPr anchor="t" rtlCol="false" tIns="0" lIns="0" bIns="0" rIns="0">
            <a:spAutoFit/>
          </a:bodyPr>
          <a:lstStyle/>
          <a:p>
            <a:pPr algn="l" marL="0" indent="0" lvl="0">
              <a:lnSpc>
                <a:spcPts val="2788"/>
              </a:lnSpc>
              <a:spcBef>
                <a:spcPct val="0"/>
              </a:spcBef>
            </a:pPr>
            <a:r>
              <a:rPr lang="en-US" b="true" sz="3097" spc="272">
                <a:solidFill>
                  <a:srgbClr val="B8833E"/>
                </a:solidFill>
                <a:latin typeface="HK Grotesk Bold"/>
                <a:ea typeface="HK Grotesk Bold"/>
                <a:cs typeface="HK Grotesk Bold"/>
                <a:sym typeface="HK Grotesk Bold"/>
              </a:rPr>
              <a:t>SEGREDO</a:t>
            </a:r>
          </a:p>
        </p:txBody>
      </p:sp>
      <p:sp>
        <p:nvSpPr>
          <p:cNvPr name="TextBox 5" id="5"/>
          <p:cNvSpPr txBox="true"/>
          <p:nvPr/>
        </p:nvSpPr>
        <p:spPr>
          <a:xfrm rot="0">
            <a:off x="1028700" y="7395988"/>
            <a:ext cx="3343933" cy="384726"/>
          </a:xfrm>
          <a:prstGeom prst="rect">
            <a:avLst/>
          </a:prstGeom>
        </p:spPr>
        <p:txBody>
          <a:bodyPr anchor="t" rtlCol="false" tIns="0" lIns="0" bIns="0" rIns="0">
            <a:spAutoFit/>
          </a:bodyPr>
          <a:lstStyle/>
          <a:p>
            <a:pPr algn="l" marL="0" indent="0" lvl="0">
              <a:lnSpc>
                <a:spcPts val="2788"/>
              </a:lnSpc>
              <a:spcBef>
                <a:spcPct val="0"/>
              </a:spcBef>
            </a:pPr>
            <a:r>
              <a:rPr lang="en-US" b="true" sz="3097" spc="272">
                <a:solidFill>
                  <a:srgbClr val="B8833E"/>
                </a:solidFill>
                <a:latin typeface="HK Grotesk Bold"/>
                <a:ea typeface="HK Grotesk Bold"/>
                <a:cs typeface="HK Grotesk Bold"/>
                <a:sym typeface="HK Grotesk Bold"/>
              </a:rPr>
              <a:t>APRENDIZADO</a:t>
            </a:r>
          </a:p>
        </p:txBody>
      </p:sp>
      <p:sp>
        <p:nvSpPr>
          <p:cNvPr name="TextBox 6" id="6"/>
          <p:cNvSpPr txBox="true"/>
          <p:nvPr/>
        </p:nvSpPr>
        <p:spPr>
          <a:xfrm rot="0">
            <a:off x="1028700" y="4178075"/>
            <a:ext cx="3343933" cy="384726"/>
          </a:xfrm>
          <a:prstGeom prst="rect">
            <a:avLst/>
          </a:prstGeom>
        </p:spPr>
        <p:txBody>
          <a:bodyPr anchor="t" rtlCol="false" tIns="0" lIns="0" bIns="0" rIns="0">
            <a:spAutoFit/>
          </a:bodyPr>
          <a:lstStyle/>
          <a:p>
            <a:pPr algn="l" marL="0" indent="0" lvl="0">
              <a:lnSpc>
                <a:spcPts val="2788"/>
              </a:lnSpc>
              <a:spcBef>
                <a:spcPct val="0"/>
              </a:spcBef>
            </a:pPr>
            <a:r>
              <a:rPr lang="en-US" b="true" sz="3097" spc="272">
                <a:solidFill>
                  <a:srgbClr val="B8833E"/>
                </a:solidFill>
                <a:latin typeface="HK Grotesk Bold"/>
                <a:ea typeface="HK Grotesk Bold"/>
                <a:cs typeface="HK Grotesk Bold"/>
                <a:sym typeface="HK Grotesk Bold"/>
              </a:rPr>
              <a:t>MOTIVO</a:t>
            </a:r>
          </a:p>
        </p:txBody>
      </p:sp>
      <p:sp>
        <p:nvSpPr>
          <p:cNvPr name="TextBox 7" id="7"/>
          <p:cNvSpPr txBox="true"/>
          <p:nvPr/>
        </p:nvSpPr>
        <p:spPr>
          <a:xfrm rot="0">
            <a:off x="6438999" y="5049484"/>
            <a:ext cx="10820301" cy="2171768"/>
          </a:xfrm>
          <a:prstGeom prst="rect">
            <a:avLst/>
          </a:prstGeom>
        </p:spPr>
        <p:txBody>
          <a:bodyPr anchor="t" rtlCol="false" tIns="0" lIns="0" bIns="0" rIns="0">
            <a:spAutoFit/>
          </a:bodyPr>
          <a:lstStyle/>
          <a:p>
            <a:pPr algn="just">
              <a:lnSpc>
                <a:spcPts val="3454"/>
              </a:lnSpc>
            </a:pPr>
            <a:r>
              <a:rPr lang="en-US" sz="3169">
                <a:solidFill>
                  <a:srgbClr val="2B2928"/>
                </a:solidFill>
                <a:latin typeface="HK Grotesk"/>
                <a:ea typeface="HK Grotesk"/>
                <a:cs typeface="HK Grotesk"/>
                <a:sym typeface="HK Grotesk"/>
              </a:rPr>
              <a:t>Não existe motivo para trabalhar assuntos que um aluno já domina, assim como não existe motivos para trabalhar um assunto que está além do alcance de um aluno com dificuldades escolares.</a:t>
            </a:r>
          </a:p>
          <a:p>
            <a:pPr algn="r" marL="0" indent="0" lvl="0">
              <a:lnSpc>
                <a:spcPts val="3454"/>
              </a:lnSpc>
              <a:spcBef>
                <a:spcPct val="0"/>
              </a:spcBef>
            </a:pPr>
          </a:p>
        </p:txBody>
      </p:sp>
      <p:sp>
        <p:nvSpPr>
          <p:cNvPr name="TextBox 8" id="8"/>
          <p:cNvSpPr txBox="true"/>
          <p:nvPr/>
        </p:nvSpPr>
        <p:spPr>
          <a:xfrm rot="0">
            <a:off x="6438999" y="1952187"/>
            <a:ext cx="10820301" cy="2364269"/>
          </a:xfrm>
          <a:prstGeom prst="rect">
            <a:avLst/>
          </a:prstGeom>
        </p:spPr>
        <p:txBody>
          <a:bodyPr anchor="t" rtlCol="false" tIns="0" lIns="0" bIns="0" rIns="0">
            <a:spAutoFit/>
          </a:bodyPr>
          <a:lstStyle/>
          <a:p>
            <a:pPr algn="just">
              <a:lnSpc>
                <a:spcPts val="3134"/>
              </a:lnSpc>
            </a:pPr>
            <a:r>
              <a:rPr lang="en-US" sz="2875">
                <a:solidFill>
                  <a:srgbClr val="2B2928"/>
                </a:solidFill>
                <a:latin typeface="HK Grotesk"/>
                <a:ea typeface="HK Grotesk"/>
                <a:cs typeface="HK Grotesk"/>
                <a:sym typeface="HK Grotesk"/>
              </a:rPr>
              <a:t>É definir objetivos educacionais adequados para o meu aluno.</a:t>
            </a:r>
          </a:p>
          <a:p>
            <a:pPr algn="just">
              <a:lnSpc>
                <a:spcPts val="3134"/>
              </a:lnSpc>
            </a:pPr>
          </a:p>
          <a:p>
            <a:pPr algn="just">
              <a:lnSpc>
                <a:spcPts val="3134"/>
              </a:lnSpc>
            </a:pPr>
            <a:r>
              <a:rPr lang="en-US" sz="2875">
                <a:solidFill>
                  <a:srgbClr val="2B2928"/>
                </a:solidFill>
                <a:latin typeface="HK Grotesk"/>
                <a:ea typeface="HK Grotesk"/>
                <a:cs typeface="HK Grotesk"/>
                <a:sym typeface="HK Grotesk"/>
              </a:rPr>
              <a:t>O aluno pode ficar extremamente entediado por trabalhar algo que ele já sabe (o que acontece muito com alunos com altas habilidades) ou pode se sentir extremamente incapaz quando é exposto a conteúdos além do seu momento atual.</a:t>
            </a:r>
          </a:p>
        </p:txBody>
      </p:sp>
      <p:sp>
        <p:nvSpPr>
          <p:cNvPr name="TextBox 9" id="9"/>
          <p:cNvSpPr txBox="true"/>
          <p:nvPr/>
        </p:nvSpPr>
        <p:spPr>
          <a:xfrm rot="0">
            <a:off x="6438999" y="8189683"/>
            <a:ext cx="10820301" cy="2059982"/>
          </a:xfrm>
          <a:prstGeom prst="rect">
            <a:avLst/>
          </a:prstGeom>
        </p:spPr>
        <p:txBody>
          <a:bodyPr anchor="t" rtlCol="false" tIns="0" lIns="0" bIns="0" rIns="0">
            <a:spAutoFit/>
          </a:bodyPr>
          <a:lstStyle/>
          <a:p>
            <a:pPr algn="just">
              <a:lnSpc>
                <a:spcPts val="3263"/>
              </a:lnSpc>
            </a:pPr>
            <a:r>
              <a:rPr lang="en-US" sz="2994">
                <a:solidFill>
                  <a:srgbClr val="2B2928"/>
                </a:solidFill>
                <a:latin typeface="HK Grotesk"/>
                <a:ea typeface="HK Grotesk"/>
                <a:cs typeface="HK Grotesk"/>
                <a:sym typeface="HK Grotesk"/>
              </a:rPr>
              <a:t>Aprendizado de verdade é quando respeitamos o processo sequencial. Primeiro aprende A, garantimos que ele realmente aprendeu A, então só depois ensinamos B.</a:t>
            </a:r>
          </a:p>
          <a:p>
            <a:pPr algn="just">
              <a:lnSpc>
                <a:spcPts val="3263"/>
              </a:lnSpc>
            </a:pPr>
            <a:r>
              <a:rPr lang="en-US" sz="2994">
                <a:solidFill>
                  <a:srgbClr val="2B2928"/>
                </a:solidFill>
                <a:latin typeface="HK Grotesk"/>
                <a:ea typeface="HK Grotesk"/>
                <a:cs typeface="HK Grotesk"/>
                <a:sym typeface="HK Grotesk"/>
              </a:rPr>
              <a:t>Não adianta querer ensinar C para quem não aprendeu A.</a:t>
            </a:r>
          </a:p>
          <a:p>
            <a:pPr algn="just" marL="0" indent="0" lvl="0">
              <a:lnSpc>
                <a:spcPts val="3263"/>
              </a:lnSpc>
              <a:spcBef>
                <a:spcPct val="0"/>
              </a:spcBef>
            </a:pPr>
          </a:p>
        </p:txBody>
      </p:sp>
      <p:sp>
        <p:nvSpPr>
          <p:cNvPr name="AutoShape 10" id="10"/>
          <p:cNvSpPr/>
          <p:nvPr/>
        </p:nvSpPr>
        <p:spPr>
          <a:xfrm flipH="true">
            <a:off x="1028700" y="1644098"/>
            <a:ext cx="16230600" cy="0"/>
          </a:xfrm>
          <a:prstGeom prst="line">
            <a:avLst/>
          </a:prstGeom>
          <a:ln cap="flat" w="19050">
            <a:solidFill>
              <a:srgbClr val="2B2928"/>
            </a:solidFill>
            <a:prstDash val="solid"/>
            <a:headEnd type="none" len="sm" w="sm"/>
            <a:tailEnd type="none" len="sm" w="sm"/>
          </a:ln>
        </p:spPr>
      </p:sp>
      <p:sp>
        <p:nvSpPr>
          <p:cNvPr name="AutoShape 11" id="11"/>
          <p:cNvSpPr/>
          <p:nvPr/>
        </p:nvSpPr>
        <p:spPr>
          <a:xfrm flipH="true">
            <a:off x="1028700" y="4858036"/>
            <a:ext cx="16230600" cy="0"/>
          </a:xfrm>
          <a:prstGeom prst="line">
            <a:avLst/>
          </a:prstGeom>
          <a:ln cap="flat" w="19050">
            <a:solidFill>
              <a:srgbClr val="2B2928"/>
            </a:solidFill>
            <a:prstDash val="solid"/>
            <a:headEnd type="none" len="sm" w="sm"/>
            <a:tailEnd type="none" len="sm" w="sm"/>
          </a:ln>
        </p:spPr>
      </p:sp>
      <p:sp>
        <p:nvSpPr>
          <p:cNvPr name="AutoShape 12" id="12"/>
          <p:cNvSpPr/>
          <p:nvPr/>
        </p:nvSpPr>
        <p:spPr>
          <a:xfrm flipH="true">
            <a:off x="1028700" y="8008708"/>
            <a:ext cx="16230600" cy="0"/>
          </a:xfrm>
          <a:prstGeom prst="line">
            <a:avLst/>
          </a:prstGeom>
          <a:ln cap="flat" w="19050">
            <a:solidFill>
              <a:srgbClr val="2B2928"/>
            </a:solidFill>
            <a:prstDash val="solid"/>
            <a:headEnd type="none" len="sm" w="sm"/>
            <a:tailEnd type="none" len="sm" w="sm"/>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DAGfkVyEwr4</dc:identifier>
  <dcterms:modified xsi:type="dcterms:W3CDTF">2011-08-01T06:04:30Z</dcterms:modified>
  <cp:revision>1</cp:revision>
  <dc:title>ADAPTAÇÃO ESCOLAR NA PERSPECTIVA DO AEE</dc:title>
</cp:coreProperties>
</file>